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67" r:id="rId5"/>
    <p:sldId id="259" r:id="rId6"/>
    <p:sldId id="269" r:id="rId7"/>
    <p:sldId id="260" r:id="rId8"/>
    <p:sldId id="272" r:id="rId9"/>
    <p:sldId id="261" r:id="rId10"/>
    <p:sldId id="270" r:id="rId11"/>
    <p:sldId id="262" r:id="rId12"/>
    <p:sldId id="263" r:id="rId13"/>
    <p:sldId id="264" r:id="rId14"/>
    <p:sldId id="266" r:id="rId15"/>
    <p:sldId id="265" r:id="rId16"/>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09"/>
    <p:restoredTop sz="73529"/>
  </p:normalViewPr>
  <p:slideViewPr>
    <p:cSldViewPr snapToGrid="0" snapToObjects="1" showGuides="1">
      <p:cViewPr varScale="1">
        <p:scale>
          <a:sx n="93" d="100"/>
          <a:sy n="93" d="100"/>
        </p:scale>
        <p:origin x="344"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2A2E55-0DB0-6A4F-9869-5B6AC397EDE3}" type="datetimeFigureOut">
              <a:rPr lang="en-GB" smtClean="0"/>
              <a:t>08/12/2019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8FBBC3-C114-BD40-932C-62FA00DD9BD1}" type="slidenum">
              <a:rPr lang="en-GB" smtClean="0"/>
              <a:t>‹#›</a:t>
            </a:fld>
            <a:endParaRPr lang="en-GB"/>
          </a:p>
        </p:txBody>
      </p:sp>
    </p:spTree>
    <p:extLst>
      <p:ext uri="{BB962C8B-B14F-4D97-AF65-F5344CB8AC3E}">
        <p14:creationId xmlns:p14="http://schemas.microsoft.com/office/powerpoint/2010/main" val="1150390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Investigated how people use perspective-taking when designing and interpreting utterances – how speakers choose what to say based on how it is likely to  be received and how hearers interpret this based on the likely intention. Here’s what I’ll do:</a:t>
            </a:r>
          </a:p>
          <a:p>
            <a:r>
              <a:rPr lang="en-GB" dirty="0"/>
              <a:t>1. Intuitions about why this might not be so straightforward.</a:t>
            </a:r>
          </a:p>
          <a:p>
            <a:r>
              <a:rPr lang="en-GB" dirty="0"/>
              <a:t>2. Some theories. Light.</a:t>
            </a:r>
          </a:p>
          <a:p>
            <a:r>
              <a:rPr lang="en-GB" dirty="0"/>
              <a:t>3. Some empirical stuff. Light.</a:t>
            </a:r>
          </a:p>
          <a:p>
            <a:r>
              <a:rPr lang="en-GB" dirty="0"/>
              <a:t>4. Motivation for my study and how it operationalises things.</a:t>
            </a:r>
          </a:p>
          <a:p>
            <a:r>
              <a:rPr lang="en-GB" dirty="0"/>
              <a:t>5. Experiment 1.</a:t>
            </a:r>
          </a:p>
          <a:p>
            <a:r>
              <a:rPr lang="en-GB" dirty="0"/>
              <a:t>6. Experiment 2. </a:t>
            </a:r>
          </a:p>
          <a:p>
            <a:r>
              <a:rPr lang="en-GB" dirty="0"/>
              <a:t>7. Interpretation.</a:t>
            </a:r>
          </a:p>
          <a:p>
            <a:r>
              <a:rPr lang="en-GB" dirty="0"/>
              <a:t>9. Outstanding questions. Ideas from you?</a:t>
            </a:r>
          </a:p>
        </p:txBody>
      </p:sp>
      <p:sp>
        <p:nvSpPr>
          <p:cNvPr id="4" name="Slide Number Placeholder 3"/>
          <p:cNvSpPr>
            <a:spLocks noGrp="1"/>
          </p:cNvSpPr>
          <p:nvPr>
            <p:ph type="sldNum" sz="quarter" idx="5"/>
          </p:nvPr>
        </p:nvSpPr>
        <p:spPr/>
        <p:txBody>
          <a:bodyPr/>
          <a:lstStyle/>
          <a:p>
            <a:fld id="{538FBBC3-C114-BD40-932C-62FA00DD9BD1}" type="slidenum">
              <a:rPr lang="en-GB" smtClean="0"/>
              <a:t>1</a:t>
            </a:fld>
            <a:endParaRPr lang="en-GB"/>
          </a:p>
        </p:txBody>
      </p:sp>
    </p:spTree>
    <p:extLst>
      <p:ext uri="{BB962C8B-B14F-4D97-AF65-F5344CB8AC3E}">
        <p14:creationId xmlns:p14="http://schemas.microsoft.com/office/powerpoint/2010/main" val="1096172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10</a:t>
            </a:fld>
            <a:endParaRPr lang="en-GB"/>
          </a:p>
        </p:txBody>
      </p:sp>
    </p:spTree>
    <p:extLst>
      <p:ext uri="{BB962C8B-B14F-4D97-AF65-F5344CB8AC3E}">
        <p14:creationId xmlns:p14="http://schemas.microsoft.com/office/powerpoint/2010/main" val="335114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kind of feedback?</a:t>
            </a:r>
          </a:p>
          <a:p>
            <a:r>
              <a:rPr lang="en-GB" dirty="0"/>
              <a:t>What does it mean for the target words to be “easier”?</a:t>
            </a:r>
          </a:p>
        </p:txBody>
      </p:sp>
      <p:sp>
        <p:nvSpPr>
          <p:cNvPr id="4" name="Slide Number Placeholder 3"/>
          <p:cNvSpPr>
            <a:spLocks noGrp="1"/>
          </p:cNvSpPr>
          <p:nvPr>
            <p:ph type="sldNum" sz="quarter" idx="5"/>
          </p:nvPr>
        </p:nvSpPr>
        <p:spPr/>
        <p:txBody>
          <a:bodyPr/>
          <a:lstStyle/>
          <a:p>
            <a:fld id="{538FBBC3-C114-BD40-932C-62FA00DD9BD1}" type="slidenum">
              <a:rPr lang="en-GB" smtClean="0"/>
              <a:t>11</a:t>
            </a:fld>
            <a:endParaRPr lang="en-GB"/>
          </a:p>
        </p:txBody>
      </p:sp>
    </p:spTree>
    <p:extLst>
      <p:ext uri="{BB962C8B-B14F-4D97-AF65-F5344CB8AC3E}">
        <p14:creationId xmlns:p14="http://schemas.microsoft.com/office/powerpoint/2010/main" val="2131925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 change! But it was tiny</a:t>
            </a:r>
          </a:p>
        </p:txBody>
      </p:sp>
      <p:sp>
        <p:nvSpPr>
          <p:cNvPr id="4" name="Slide Number Placeholder 3"/>
          <p:cNvSpPr>
            <a:spLocks noGrp="1"/>
          </p:cNvSpPr>
          <p:nvPr>
            <p:ph type="sldNum" sz="quarter" idx="5"/>
          </p:nvPr>
        </p:nvSpPr>
        <p:spPr/>
        <p:txBody>
          <a:bodyPr/>
          <a:lstStyle/>
          <a:p>
            <a:fld id="{538FBBC3-C114-BD40-932C-62FA00DD9BD1}" type="slidenum">
              <a:rPr lang="en-GB" smtClean="0"/>
              <a:t>12</a:t>
            </a:fld>
            <a:endParaRPr lang="en-GB"/>
          </a:p>
        </p:txBody>
      </p:sp>
    </p:spTree>
    <p:extLst>
      <p:ext uri="{BB962C8B-B14F-4D97-AF65-F5344CB8AC3E}">
        <p14:creationId xmlns:p14="http://schemas.microsoft.com/office/powerpoint/2010/main" val="570394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dirty="0"/>
              <a:t>Could be that easier target items made the strategy clearer.</a:t>
            </a:r>
          </a:p>
          <a:p>
            <a:pPr marL="0" indent="0">
              <a:buNone/>
            </a:pPr>
            <a:r>
              <a:rPr lang="en-GB" dirty="0"/>
              <a:t>Could be that increased feedback represented increased interaction.</a:t>
            </a:r>
          </a:p>
          <a:p>
            <a:pPr marL="0" indent="0">
              <a:buNone/>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Personally, I think they just learned to use rarer words and not perspective-taking. Supported by the stats: 1) when </a:t>
            </a:r>
            <a:r>
              <a:rPr lang="en-GB" dirty="0" err="1"/>
              <a:t>freq</a:t>
            </a:r>
            <a:r>
              <a:rPr lang="en-GB" dirty="0"/>
              <a:t> is included, round doesn't predict success. 2) </a:t>
            </a:r>
            <a:r>
              <a:rPr lang="en-GB" dirty="0" err="1"/>
              <a:t>freq</a:t>
            </a:r>
            <a:r>
              <a:rPr lang="en-GB" dirty="0"/>
              <a:t> is only predicted by round in exp 2, not in exp 1.</a:t>
            </a:r>
          </a:p>
          <a:p>
            <a:pPr marL="0" indent="0">
              <a:buNone/>
            </a:pPr>
            <a:endParaRPr lang="en-GB" dirty="0"/>
          </a:p>
          <a:p>
            <a:pPr marL="0" indent="0">
              <a:buNone/>
            </a:pPr>
            <a:r>
              <a:rPr lang="en-GB" dirty="0"/>
              <a:t>Regardless: Using perspective-taking spontaneously to overcome asymmetry is hard!</a:t>
            </a:r>
          </a:p>
          <a:p>
            <a:pPr marL="0" indent="0">
              <a:buNone/>
            </a:pPr>
            <a:endParaRPr lang="en-GB" dirty="0"/>
          </a:p>
          <a:p>
            <a:pPr marL="0" indent="0">
              <a:buNone/>
            </a:pPr>
            <a:r>
              <a:rPr lang="en-GB" dirty="0"/>
              <a:t>So does that answer the question of how we achieve successful communication in everyday life?</a:t>
            </a:r>
          </a:p>
          <a:p>
            <a:pPr marL="0" indent="0">
              <a:buNone/>
            </a:pPr>
            <a:endParaRPr lang="en-GB" dirty="0"/>
          </a:p>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13</a:t>
            </a:fld>
            <a:endParaRPr lang="en-GB"/>
          </a:p>
        </p:txBody>
      </p:sp>
    </p:spTree>
    <p:extLst>
      <p:ext uri="{BB962C8B-B14F-4D97-AF65-F5344CB8AC3E}">
        <p14:creationId xmlns:p14="http://schemas.microsoft.com/office/powerpoint/2010/main" val="25265181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sum up the relevant theoretical distinction, some positions claim perspective-taking is key in audience design (e.g. Sperber &amp; Wilson, 1995; Clark, 1996) while others maintain we can communicate successfully by simply relying on automatic alignment of perspectives through interaction and context (e.g. Pickering &amp; Garrod, 2004; Barr &amp; </a:t>
            </a:r>
            <a:r>
              <a:rPr lang="en-US" dirty="0" err="1"/>
              <a:t>Keysar</a:t>
            </a:r>
            <a:r>
              <a:rPr lang="en-US" dirty="0"/>
              <a:t>, 2004). The main difference between these two types of accounts lies in to what extent people form, maintain, and manipulate mental models of other people’s mental states. </a:t>
            </a:r>
          </a:p>
          <a:p>
            <a:endParaRPr lang="en-GB" dirty="0"/>
          </a:p>
          <a:p>
            <a:r>
              <a:rPr lang="en-US" dirty="0"/>
              <a:t>1) People </a:t>
            </a:r>
            <a:r>
              <a:rPr lang="en-US" i="1" dirty="0"/>
              <a:t>do</a:t>
            </a:r>
            <a:r>
              <a:rPr lang="en-US" dirty="0"/>
              <a:t> use perspective-taking in normal communication but it is just too demanding to deploy it in this setup (which is why we saw it improve somewhat in Experiment 2 which was designed to be helpful), or </a:t>
            </a:r>
          </a:p>
          <a:p>
            <a:r>
              <a:rPr lang="en-US" dirty="0"/>
              <a:t>2) People </a:t>
            </a:r>
            <a:r>
              <a:rPr lang="en-US" i="1" dirty="0"/>
              <a:t>do not</a:t>
            </a:r>
            <a:r>
              <a:rPr lang="en-US" dirty="0"/>
              <a:t> rely on perspective-taking in normal communication, and the reason we saw improvement in Experiment 2 was that participants had more opportunity to align through more elaborate feedback and more explicit indication of what it meant to give good clue words. </a:t>
            </a:r>
          </a:p>
          <a:p>
            <a:endParaRPr lang="en-US" dirty="0"/>
          </a:p>
          <a:p>
            <a:r>
              <a:rPr lang="en-US" dirty="0"/>
              <a:t>Previous literature suggests context-free perspective-taking </a:t>
            </a:r>
            <a:r>
              <a:rPr lang="en-US" i="1" dirty="0"/>
              <a:t>is</a:t>
            </a:r>
            <a:r>
              <a:rPr lang="en-US" dirty="0"/>
              <a:t> demanding and effortful (as do the reaction time results from the present study) which means the first conclusion seems more likely.</a:t>
            </a:r>
            <a:r>
              <a:rPr lang="da-DK" dirty="0">
                <a:effectLst/>
              </a:rPr>
              <a:t> </a:t>
            </a:r>
            <a:endParaRPr lang="en-GB" dirty="0"/>
          </a:p>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14</a:t>
            </a:fld>
            <a:endParaRPr lang="en-GB"/>
          </a:p>
        </p:txBody>
      </p:sp>
    </p:spTree>
    <p:extLst>
      <p:ext uri="{BB962C8B-B14F-4D97-AF65-F5344CB8AC3E}">
        <p14:creationId xmlns:p14="http://schemas.microsoft.com/office/powerpoint/2010/main" val="16746113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15</a:t>
            </a:fld>
            <a:endParaRPr lang="en-GB"/>
          </a:p>
        </p:txBody>
      </p:sp>
    </p:spTree>
    <p:extLst>
      <p:ext uri="{BB962C8B-B14F-4D97-AF65-F5344CB8AC3E}">
        <p14:creationId xmlns:p14="http://schemas.microsoft.com/office/powerpoint/2010/main" val="4148873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are extremely good at using language to do things together, despite the ambiguity often involved in utterances and interpretations.</a:t>
            </a:r>
          </a:p>
          <a:p>
            <a:r>
              <a:rPr lang="en-GB" dirty="0"/>
              <a:t>How do we figure out what people mean and decide how best to express ourselves? It looks very easy and fluid but a bit of scrutiny reveals a lot of complexity.</a:t>
            </a:r>
          </a:p>
          <a:p>
            <a:r>
              <a:rPr lang="en-GB" dirty="0"/>
              <a:t>Examples.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is not necessarily the case that speakers and hearers need to simulate their interlocutors’ mental states in order to tailor communication – they could also do it by relying on assumptions of shared context, shared world knowledge, shared linguistic knowledge, or previous interaction history.</a:t>
            </a:r>
            <a:r>
              <a:rPr lang="da-DK" dirty="0">
                <a:effectLst/>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da-DK"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a-DK" dirty="0" err="1">
                <a:effectLst/>
              </a:rPr>
              <a:t>Perspective-taking</a:t>
            </a:r>
            <a:r>
              <a:rPr lang="da-DK" dirty="0">
                <a:effectLst/>
              </a:rPr>
              <a:t> is </a:t>
            </a:r>
            <a:r>
              <a:rPr lang="da-DK" dirty="0" err="1">
                <a:effectLst/>
              </a:rPr>
              <a:t>arguably</a:t>
            </a:r>
            <a:r>
              <a:rPr lang="da-DK" dirty="0">
                <a:effectLst/>
              </a:rPr>
              <a:t> most </a:t>
            </a:r>
            <a:r>
              <a:rPr lang="da-DK" dirty="0" err="1">
                <a:effectLst/>
              </a:rPr>
              <a:t>important</a:t>
            </a:r>
            <a:r>
              <a:rPr lang="da-DK" dirty="0">
                <a:effectLst/>
              </a:rPr>
              <a:t> </a:t>
            </a:r>
            <a:r>
              <a:rPr lang="da-DK" dirty="0" err="1">
                <a:effectLst/>
              </a:rPr>
              <a:t>when</a:t>
            </a:r>
            <a:r>
              <a:rPr lang="da-DK" dirty="0">
                <a:effectLst/>
              </a:rPr>
              <a:t> PERSPECTIVES DIFFER. </a:t>
            </a:r>
            <a:r>
              <a:rPr lang="da-DK" dirty="0" err="1">
                <a:effectLst/>
              </a:rPr>
              <a:t>E.g</a:t>
            </a:r>
            <a:r>
              <a:rPr lang="da-DK" dirty="0">
                <a:effectLst/>
              </a:rPr>
              <a:t>. ‘</a:t>
            </a:r>
            <a:r>
              <a:rPr lang="en-US" dirty="0"/>
              <a:t>he won’t know what I mean if I use this word or this phrase so I have to reformulate’ or ‘she can’t mean that literally so she must be speaking ironically or metaphorically’.</a:t>
            </a:r>
            <a:r>
              <a:rPr lang="da-DK" dirty="0">
                <a:effectLst/>
              </a:rPr>
              <a:t>This </a:t>
            </a:r>
            <a:r>
              <a:rPr lang="da-DK" dirty="0" err="1">
                <a:effectLst/>
              </a:rPr>
              <a:t>asymmetry</a:t>
            </a:r>
            <a:r>
              <a:rPr lang="da-DK" dirty="0">
                <a:effectLst/>
              </a:rPr>
              <a:t> </a:t>
            </a:r>
            <a:r>
              <a:rPr lang="da-DK" dirty="0" err="1">
                <a:effectLst/>
              </a:rPr>
              <a:t>will</a:t>
            </a:r>
            <a:r>
              <a:rPr lang="da-DK" dirty="0">
                <a:effectLst/>
              </a:rPr>
              <a:t> </a:t>
            </a:r>
            <a:r>
              <a:rPr lang="da-DK" dirty="0" err="1">
                <a:effectLst/>
              </a:rPr>
              <a:t>be</a:t>
            </a:r>
            <a:r>
              <a:rPr lang="da-DK" dirty="0">
                <a:effectLst/>
              </a:rPr>
              <a:t> </a:t>
            </a:r>
            <a:r>
              <a:rPr lang="da-DK" dirty="0" err="1">
                <a:effectLst/>
              </a:rPr>
              <a:t>important</a:t>
            </a:r>
            <a:r>
              <a:rPr lang="da-DK" dirty="0">
                <a:effectLst/>
              </a:rPr>
              <a:t> </a:t>
            </a:r>
            <a:r>
              <a:rPr lang="da-DK" dirty="0" err="1">
                <a:effectLst/>
              </a:rPr>
              <a:t>later</a:t>
            </a:r>
            <a:r>
              <a:rPr lang="da-DK" dirty="0">
                <a:effectLst/>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da-DK"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a-DK" dirty="0">
                <a:effectLst/>
              </a:rPr>
              <a:t>So </a:t>
            </a:r>
            <a:r>
              <a:rPr lang="da-DK" dirty="0" err="1">
                <a:effectLst/>
              </a:rPr>
              <a:t>anyway</a:t>
            </a:r>
            <a:r>
              <a:rPr lang="da-DK" dirty="0">
                <a:effectLst/>
              </a:rPr>
              <a:t>, </a:t>
            </a:r>
            <a:r>
              <a:rPr lang="da-DK" dirty="0" err="1">
                <a:effectLst/>
              </a:rPr>
              <a:t>how</a:t>
            </a:r>
            <a:r>
              <a:rPr lang="da-DK" dirty="0">
                <a:effectLst/>
              </a:rPr>
              <a:t> do </a:t>
            </a:r>
            <a:r>
              <a:rPr lang="da-DK" dirty="0" err="1">
                <a:effectLst/>
              </a:rPr>
              <a:t>we</a:t>
            </a:r>
            <a:r>
              <a:rPr lang="da-DK" dirty="0">
                <a:effectLst/>
              </a:rPr>
              <a:t> do it?</a:t>
            </a:r>
            <a:endParaRPr lang="en-GB" dirty="0"/>
          </a:p>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2</a:t>
            </a:fld>
            <a:endParaRPr lang="en-GB"/>
          </a:p>
        </p:txBody>
      </p:sp>
    </p:spTree>
    <p:extLst>
      <p:ext uri="{BB962C8B-B14F-4D97-AF65-F5344CB8AC3E}">
        <p14:creationId xmlns:p14="http://schemas.microsoft.com/office/powerpoint/2010/main" val="3258470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one extreme: through interaction, we align (lexical, semantic, syntactic priming) and then because we remember what we’ve been through together, we can just assume aligned perspectives. We just say whatever has worked in the past and repair explicitly (‘what do you mean?’) when communication fails. Dubious because: we clearly can and do sometimes spontaneously take perspective </a:t>
            </a:r>
            <a:r>
              <a:rPr lang="en-GB" i="1" dirty="0"/>
              <a:t>before</a:t>
            </a:r>
            <a:r>
              <a:rPr lang="en-GB" dirty="0"/>
              <a:t> the need to repair. If I can see something that you can’t, I will not simply ask you to give it to me. </a:t>
            </a:r>
          </a:p>
          <a:p>
            <a:endParaRPr lang="en-GB" dirty="0"/>
          </a:p>
          <a:p>
            <a:r>
              <a:rPr lang="en-GB" dirty="0"/>
              <a:t>At the other extreme: we simulate, update, and maintain models of other people’s world views in order to know what they mean and know how we should design utterances to be understandable. Dubious because: cognitively implausible.</a:t>
            </a:r>
          </a:p>
          <a:p>
            <a:endParaRPr lang="en-GB" dirty="0"/>
          </a:p>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3</a:t>
            </a:fld>
            <a:endParaRPr lang="en-GB"/>
          </a:p>
        </p:txBody>
      </p:sp>
    </p:spTree>
    <p:extLst>
      <p:ext uri="{BB962C8B-B14F-4D97-AF65-F5344CB8AC3E}">
        <p14:creationId xmlns:p14="http://schemas.microsoft.com/office/powerpoint/2010/main" val="4601866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chemeClr val="bg1"/>
                </a:solidFill>
              </a:rPr>
              <a:t>For example: if you tell me to pick up a box and I can actually see six boxes but you can only see one, I should be able to use my knowledge of your perspective to infer that you can only mean the box you can see and not one of the others. Vice versa, if I want you to pick up a box and I know you can see several, I have to provide more information than ‘pick up the box’ – like ‘pick up the big box’.</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Methodological issues: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solidFill>
                  <a:schemeClr val="bg1"/>
                </a:solidFill>
              </a:rPr>
              <a:t>In many of the studies that found perspective-taking, the perspectives did not actually differ for the speaker and the hearer. It is important to investigate situations where perspectives are asymmetric (so that if I try to just assume that what is salient and accessible to me is also salient and accessible to you, we will fail to communicate successfully).</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solidFill>
                  <a:schemeClr val="bg1"/>
                </a:solidFill>
              </a:rPr>
              <a:t>Visual world things are not hard enough. You can just infer the other’s perspective straight from the scene in front of you and don’t have to use mental representations.</a:t>
            </a:r>
          </a:p>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4</a:t>
            </a:fld>
            <a:endParaRPr lang="en-GB"/>
          </a:p>
        </p:txBody>
      </p:sp>
    </p:spTree>
    <p:extLst>
      <p:ext uri="{BB962C8B-B14F-4D97-AF65-F5344CB8AC3E}">
        <p14:creationId xmlns:p14="http://schemas.microsoft.com/office/powerpoint/2010/main" val="20723903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Explain in broad terms what the experiment was about</a:t>
            </a:r>
          </a:p>
        </p:txBody>
      </p:sp>
      <p:sp>
        <p:nvSpPr>
          <p:cNvPr id="4" name="Slide Number Placeholder 3"/>
          <p:cNvSpPr>
            <a:spLocks noGrp="1"/>
          </p:cNvSpPr>
          <p:nvPr>
            <p:ph type="sldNum" sz="quarter" idx="5"/>
          </p:nvPr>
        </p:nvSpPr>
        <p:spPr/>
        <p:txBody>
          <a:bodyPr/>
          <a:lstStyle/>
          <a:p>
            <a:fld id="{538FBBC3-C114-BD40-932C-62FA00DD9BD1}" type="slidenum">
              <a:rPr lang="en-GB" smtClean="0"/>
              <a:t>5</a:t>
            </a:fld>
            <a:endParaRPr lang="en-GB"/>
          </a:p>
        </p:txBody>
      </p:sp>
    </p:spTree>
    <p:extLst>
      <p:ext uri="{BB962C8B-B14F-4D97-AF65-F5344CB8AC3E}">
        <p14:creationId xmlns:p14="http://schemas.microsoft.com/office/powerpoint/2010/main" val="6918796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Symmetry. SWOW database.</a:t>
            </a:r>
          </a:p>
          <a:p>
            <a:r>
              <a:rPr lang="en-US" dirty="0"/>
              <a:t>For example, most people say ‘night’ when cued with ‘day’, and most people also say ‘day’ when cued with ‘night’. In this type of trial, the director could succeed by just providing her own first association as a clue word. An example of an asymmetric trial would be with the target word ‘dolphin’; in response to ‘dolphin’, most people say ‘mammal’ but in response to ‘mammal’, most people do not say ‘dolphin’ – they say ‘animal’. Only success on asymmetric trials would be proof of perspective-taking. </a:t>
            </a:r>
            <a:endParaRPr lang="en-GB" dirty="0"/>
          </a:p>
          <a:p>
            <a:endParaRPr lang="en-GB" dirty="0"/>
          </a:p>
          <a:p>
            <a:r>
              <a:rPr lang="en-GB" dirty="0"/>
              <a:t>Egocentric and allocentric salience.</a:t>
            </a:r>
          </a:p>
          <a:p>
            <a:r>
              <a:rPr lang="en-US" dirty="0"/>
              <a:t>The backward association strength between the target ‘plague’ and the clue ‘rat’ is 0.01 whereas the backward association strength between the target ‘plague’ and the clue ‘bubonic’ is 0.38. This means that giving ‘bubonic’ as a clue is more likely than ‘rat’ to elicit the correct response ‘plague’. If the speaker chooses ‘bubonic’ over ‘rat’, she is taking perspective. If her clue had been driven by forward association strength, she would have given ‘death’, the highest ranked forward associate of ‘plague’ (strength = 0.13). If the director did give ‘rat’ as a clue, the matcher would be showing perspective-taking if he did not say ‘mouse’ – the highest forward associate of ‘rat’ (strength = 0.13) – but instead ‘rodent’, a target word more likely to have elicited the clue word ‘rat’ (strength = 0.27).</a:t>
            </a:r>
          </a:p>
          <a:p>
            <a:endParaRPr lang="en-US" dirty="0"/>
          </a:p>
          <a:p>
            <a:endParaRPr lang="da-DK" dirty="0"/>
          </a:p>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6</a:t>
            </a:fld>
            <a:endParaRPr lang="en-GB"/>
          </a:p>
        </p:txBody>
      </p:sp>
    </p:spTree>
    <p:extLst>
      <p:ext uri="{BB962C8B-B14F-4D97-AF65-F5344CB8AC3E}">
        <p14:creationId xmlns:p14="http://schemas.microsoft.com/office/powerpoint/2010/main" val="1982888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chemeClr val="bg1"/>
                </a:solidFill>
              </a:rPr>
              <a:t>If two people play a perspective-taking game together for an hour, they must tune into each other’s semantic networks and realise that they can’t just say the first thing that pops into their own head. Right?</a:t>
            </a:r>
          </a:p>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7</a:t>
            </a:fld>
            <a:endParaRPr lang="en-GB"/>
          </a:p>
        </p:txBody>
      </p:sp>
    </p:spTree>
    <p:extLst>
      <p:ext uri="{BB962C8B-B14F-4D97-AF65-F5344CB8AC3E}">
        <p14:creationId xmlns:p14="http://schemas.microsoft.com/office/powerpoint/2010/main" val="2240251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chemeClr val="bg1"/>
                </a:solidFill>
              </a:rPr>
              <a:t>If two people play a perspective-taking game together for an hour, they must tune into each other’s semantic networks and realise that they can’t just say the first thing that pops into their own head. Right?</a:t>
            </a:r>
          </a:p>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8</a:t>
            </a:fld>
            <a:endParaRPr lang="en-GB"/>
          </a:p>
        </p:txBody>
      </p:sp>
    </p:spTree>
    <p:extLst>
      <p:ext uri="{BB962C8B-B14F-4D97-AF65-F5344CB8AC3E}">
        <p14:creationId xmlns:p14="http://schemas.microsoft.com/office/powerpoint/2010/main" val="21897720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Go through the examples and why they are good or bad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only thing that happened was that they got faster. Also, symmetric items were easier than asymmetric items, indicating that they found perspective-taking hard. Sanity check.</a:t>
            </a:r>
          </a:p>
          <a:p>
            <a:endParaRPr lang="en-GB" dirty="0"/>
          </a:p>
        </p:txBody>
      </p:sp>
      <p:sp>
        <p:nvSpPr>
          <p:cNvPr id="4" name="Slide Number Placeholder 3"/>
          <p:cNvSpPr>
            <a:spLocks noGrp="1"/>
          </p:cNvSpPr>
          <p:nvPr>
            <p:ph type="sldNum" sz="quarter" idx="5"/>
          </p:nvPr>
        </p:nvSpPr>
        <p:spPr/>
        <p:txBody>
          <a:bodyPr/>
          <a:lstStyle/>
          <a:p>
            <a:fld id="{538FBBC3-C114-BD40-932C-62FA00DD9BD1}" type="slidenum">
              <a:rPr lang="en-GB" smtClean="0"/>
              <a:t>9</a:t>
            </a:fld>
            <a:endParaRPr lang="en-GB"/>
          </a:p>
        </p:txBody>
      </p:sp>
    </p:spTree>
    <p:extLst>
      <p:ext uri="{BB962C8B-B14F-4D97-AF65-F5344CB8AC3E}">
        <p14:creationId xmlns:p14="http://schemas.microsoft.com/office/powerpoint/2010/main" val="13002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E8142-0530-7A4B-A282-6EBF2F9658A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B121713E-26D8-B94A-818A-133C16FCDB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D388927A-D570-1B4B-8589-1AD60E323D08}"/>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5" name="Footer Placeholder 4">
            <a:extLst>
              <a:ext uri="{FF2B5EF4-FFF2-40B4-BE49-F238E27FC236}">
                <a16:creationId xmlns:a16="http://schemas.microsoft.com/office/drawing/2014/main" id="{E66A3908-045A-E34C-A65B-38975169B3F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813C0B-EDF2-6143-A7B9-461544B462A5}"/>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1683316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68D11-7355-4345-9155-8BBAE5AB2F8E}"/>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9F445F98-9018-7146-ADBA-7594B5FD30F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D629B56-6546-284F-913F-0656F0D1CA14}"/>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5" name="Footer Placeholder 4">
            <a:extLst>
              <a:ext uri="{FF2B5EF4-FFF2-40B4-BE49-F238E27FC236}">
                <a16:creationId xmlns:a16="http://schemas.microsoft.com/office/drawing/2014/main" id="{DA3AE39D-D03D-CF45-AD48-FB676EC431A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D162B8-82B5-1742-A51C-49B2AED61ED6}"/>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1250137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F81684-6D75-D549-95FD-D720AF412AE2}"/>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3624B2D2-3627-A542-98FE-B64384814F7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C463EA0-A004-6E44-BE56-A39A71DB8A3B}"/>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5" name="Footer Placeholder 4">
            <a:extLst>
              <a:ext uri="{FF2B5EF4-FFF2-40B4-BE49-F238E27FC236}">
                <a16:creationId xmlns:a16="http://schemas.microsoft.com/office/drawing/2014/main" id="{FF5D0553-7096-024A-999E-7E4B3D468A8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61D94A9-269D-C140-A048-AD95D6C48104}"/>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2188086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C14D0-504F-6A48-BF4F-B75CC424D211}"/>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65E403D9-0C78-4443-9A59-F1639A6EA75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32BB4410-36A1-114B-BA23-CBC42CE54BF6}"/>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5" name="Footer Placeholder 4">
            <a:extLst>
              <a:ext uri="{FF2B5EF4-FFF2-40B4-BE49-F238E27FC236}">
                <a16:creationId xmlns:a16="http://schemas.microsoft.com/office/drawing/2014/main" id="{CC33F5EF-8AED-0F4F-BBCF-070424ADF11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D0BD52E-ECAC-324A-860B-DA46569E98BF}"/>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3366407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4A41F-6DE0-724D-B8E5-9EB49A7B7F3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DBFCEBD6-0825-9043-97C7-A7EE472985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238CF4D-D28C-644C-8485-A8CAD1D5B09B}"/>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5" name="Footer Placeholder 4">
            <a:extLst>
              <a:ext uri="{FF2B5EF4-FFF2-40B4-BE49-F238E27FC236}">
                <a16:creationId xmlns:a16="http://schemas.microsoft.com/office/drawing/2014/main" id="{22B7DAAE-DA96-DB43-B68E-5B8A6AA1689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E1F7E2-E232-8A40-B8C5-F65ECC690C06}"/>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508296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9940A-E9B6-D44B-9CE8-DFE2BB4D7D0D}"/>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4ECABDEF-D7F6-AE4A-B165-69CA703BAC6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5A3E61EF-CAD9-8E4C-AAE4-20CFB6AE20A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CB36293D-FB02-BE43-ACC4-1F0B3AF0DA30}"/>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6" name="Footer Placeholder 5">
            <a:extLst>
              <a:ext uri="{FF2B5EF4-FFF2-40B4-BE49-F238E27FC236}">
                <a16:creationId xmlns:a16="http://schemas.microsoft.com/office/drawing/2014/main" id="{6AF8EB86-7A6F-C947-86B9-B8D80115D8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CB231B4-9793-044A-BBD1-D41C220A58BD}"/>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11167772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82F0B-D395-574B-90D9-0340C813FF74}"/>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64646809-64BC-ED44-A711-3881330F54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51C77DD-C42F-654F-99FB-5432E885619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B162C010-FE0E-6043-B08F-E390D699CB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7B1E64D-7256-8A46-B473-C29385649E5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2F7C06F6-680A-514A-9C0C-B1D2628C53A9}"/>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8" name="Footer Placeholder 7">
            <a:extLst>
              <a:ext uri="{FF2B5EF4-FFF2-40B4-BE49-F238E27FC236}">
                <a16:creationId xmlns:a16="http://schemas.microsoft.com/office/drawing/2014/main" id="{7E01DCA2-2C54-FD41-A976-26F8CBE577CD}"/>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CE86769-4D72-EB49-A621-8B7C535BEA16}"/>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358336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36736-B438-5F46-99F8-DDB9E565F41E}"/>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985A71D5-3808-3849-8FD3-1577849F1DDD}"/>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4" name="Footer Placeholder 3">
            <a:extLst>
              <a:ext uri="{FF2B5EF4-FFF2-40B4-BE49-F238E27FC236}">
                <a16:creationId xmlns:a16="http://schemas.microsoft.com/office/drawing/2014/main" id="{D7E5ADEB-1D6E-2644-90E4-816390A0ED4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31E3E1F-312E-AF43-B614-9408FF4B6854}"/>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1440232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0CFD8B-A4EC-4C41-A321-C20EF1AAB554}"/>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3" name="Footer Placeholder 2">
            <a:extLst>
              <a:ext uri="{FF2B5EF4-FFF2-40B4-BE49-F238E27FC236}">
                <a16:creationId xmlns:a16="http://schemas.microsoft.com/office/drawing/2014/main" id="{90EBB6FF-F3B6-7146-A508-3F27EB078CF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976C194-3177-C44E-A398-A096AF3CF552}"/>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1430085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561D5-422F-ED44-8B11-1D05E0BF63C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BB153564-32F6-DD46-9CC1-2DC7C0B619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97A062B8-0C35-8E4E-95F2-1166851C37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41B3B9D-2DB4-034A-8F1B-CE7A730B6ECA}"/>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6" name="Footer Placeholder 5">
            <a:extLst>
              <a:ext uri="{FF2B5EF4-FFF2-40B4-BE49-F238E27FC236}">
                <a16:creationId xmlns:a16="http://schemas.microsoft.com/office/drawing/2014/main" id="{002B0E65-AD6E-FE4F-85A8-F7E40E2D69C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AFA7896-D972-9F40-AADA-53A71FCBF26D}"/>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3329518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4302E-1433-7640-AE96-67A2C981205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9000E547-A313-C446-A6F4-F2CF8A827F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B3FEDD1-0F28-A246-ADDD-8364554005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CB119B7-BBCA-7545-85C0-30FE0D4CCA76}"/>
              </a:ext>
            </a:extLst>
          </p:cNvPr>
          <p:cNvSpPr>
            <a:spLocks noGrp="1"/>
          </p:cNvSpPr>
          <p:nvPr>
            <p:ph type="dt" sz="half" idx="10"/>
          </p:nvPr>
        </p:nvSpPr>
        <p:spPr/>
        <p:txBody>
          <a:bodyPr/>
          <a:lstStyle/>
          <a:p>
            <a:fld id="{F4AAB758-2408-4641-86E1-DDB9859652C3}" type="datetimeFigureOut">
              <a:rPr lang="en-GB" smtClean="0"/>
              <a:t>08/12/2019</a:t>
            </a:fld>
            <a:endParaRPr lang="en-GB"/>
          </a:p>
        </p:txBody>
      </p:sp>
      <p:sp>
        <p:nvSpPr>
          <p:cNvPr id="6" name="Footer Placeholder 5">
            <a:extLst>
              <a:ext uri="{FF2B5EF4-FFF2-40B4-BE49-F238E27FC236}">
                <a16:creationId xmlns:a16="http://schemas.microsoft.com/office/drawing/2014/main" id="{B9D54618-F202-AA41-B64A-23A06F4DD6A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7ED9E7A-8390-A145-BE92-70B5BD3DEF76}"/>
              </a:ext>
            </a:extLst>
          </p:cNvPr>
          <p:cNvSpPr>
            <a:spLocks noGrp="1"/>
          </p:cNvSpPr>
          <p:nvPr>
            <p:ph type="sldNum" sz="quarter" idx="12"/>
          </p:nvPr>
        </p:nvSpPr>
        <p:spPr/>
        <p:txBody>
          <a:bodyPr/>
          <a:lstStyle/>
          <a:p>
            <a:fld id="{3F8C6E68-C073-424A-9598-64FCFC9979DB}" type="slidenum">
              <a:rPr lang="en-GB" smtClean="0"/>
              <a:t>‹#›</a:t>
            </a:fld>
            <a:endParaRPr lang="en-GB"/>
          </a:p>
        </p:txBody>
      </p:sp>
    </p:spTree>
    <p:extLst>
      <p:ext uri="{BB962C8B-B14F-4D97-AF65-F5344CB8AC3E}">
        <p14:creationId xmlns:p14="http://schemas.microsoft.com/office/powerpoint/2010/main" val="2804482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3599A2-FE98-C245-8193-F74EAD94E5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dirty="0"/>
              <a:t>Click to edit Master title style</a:t>
            </a:r>
          </a:p>
        </p:txBody>
      </p:sp>
      <p:sp>
        <p:nvSpPr>
          <p:cNvPr id="3" name="Text Placeholder 2">
            <a:extLst>
              <a:ext uri="{FF2B5EF4-FFF2-40B4-BE49-F238E27FC236}">
                <a16:creationId xmlns:a16="http://schemas.microsoft.com/office/drawing/2014/main" id="{960A7387-D8CC-744F-871E-D2D909013F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FD8CE7D-31D4-8340-9195-1CA576D38D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AAB758-2408-4641-86E1-DDB9859652C3}" type="datetimeFigureOut">
              <a:rPr lang="en-GB" smtClean="0"/>
              <a:t>08/12/2019</a:t>
            </a:fld>
            <a:endParaRPr lang="en-GB"/>
          </a:p>
        </p:txBody>
      </p:sp>
      <p:sp>
        <p:nvSpPr>
          <p:cNvPr id="5" name="Footer Placeholder 4">
            <a:extLst>
              <a:ext uri="{FF2B5EF4-FFF2-40B4-BE49-F238E27FC236}">
                <a16:creationId xmlns:a16="http://schemas.microsoft.com/office/drawing/2014/main" id="{AF5658D0-4BB4-F74B-8473-1B8D18D5AD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B778595-F5E7-A944-86EB-E156A3FAEC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8C6E68-C073-424A-9598-64FCFC9979DB}" type="slidenum">
              <a:rPr lang="en-GB" smtClean="0"/>
              <a:t>‹#›</a:t>
            </a:fld>
            <a:endParaRPr lang="en-GB"/>
          </a:p>
        </p:txBody>
      </p:sp>
    </p:spTree>
    <p:extLst>
      <p:ext uri="{BB962C8B-B14F-4D97-AF65-F5344CB8AC3E}">
        <p14:creationId xmlns:p14="http://schemas.microsoft.com/office/powerpoint/2010/main" val="23138342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A9F01-4E0A-E644-A0CA-F8FE9A52AEFC}"/>
              </a:ext>
            </a:extLst>
          </p:cNvPr>
          <p:cNvSpPr>
            <a:spLocks noGrp="1"/>
          </p:cNvSpPr>
          <p:nvPr>
            <p:ph type="ctrTitle"/>
          </p:nvPr>
        </p:nvSpPr>
        <p:spPr/>
        <p:txBody>
          <a:bodyPr>
            <a:normAutofit/>
          </a:bodyPr>
          <a:lstStyle/>
          <a:p>
            <a:r>
              <a:rPr lang="en-GB" sz="6600" dirty="0">
                <a:solidFill>
                  <a:schemeClr val="bg1"/>
                </a:solidFill>
              </a:rPr>
              <a:t>Are you thinking what I’m thinking?</a:t>
            </a:r>
          </a:p>
        </p:txBody>
      </p:sp>
      <p:sp>
        <p:nvSpPr>
          <p:cNvPr id="3" name="Subtitle 2">
            <a:extLst>
              <a:ext uri="{FF2B5EF4-FFF2-40B4-BE49-F238E27FC236}">
                <a16:creationId xmlns:a16="http://schemas.microsoft.com/office/drawing/2014/main" id="{F1EC5395-5A8F-0145-ADD7-83D89B8F9B3F}"/>
              </a:ext>
            </a:extLst>
          </p:cNvPr>
          <p:cNvSpPr>
            <a:spLocks noGrp="1"/>
          </p:cNvSpPr>
          <p:nvPr>
            <p:ph type="subTitle" idx="1"/>
          </p:nvPr>
        </p:nvSpPr>
        <p:spPr/>
        <p:txBody>
          <a:bodyPr>
            <a:normAutofit/>
          </a:bodyPr>
          <a:lstStyle/>
          <a:p>
            <a:r>
              <a:rPr lang="en-GB" sz="2800" dirty="0">
                <a:solidFill>
                  <a:schemeClr val="bg1"/>
                </a:solidFill>
              </a:rPr>
              <a:t>Perspective-taking in a language game</a:t>
            </a:r>
          </a:p>
        </p:txBody>
      </p:sp>
    </p:spTree>
    <p:extLst>
      <p:ext uri="{BB962C8B-B14F-4D97-AF65-F5344CB8AC3E}">
        <p14:creationId xmlns:p14="http://schemas.microsoft.com/office/powerpoint/2010/main" val="16479517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4B6DE-793E-754A-852F-5789A1F3D58F}"/>
              </a:ext>
            </a:extLst>
          </p:cNvPr>
          <p:cNvSpPr>
            <a:spLocks noGrp="1"/>
          </p:cNvSpPr>
          <p:nvPr>
            <p:ph type="title"/>
          </p:nvPr>
        </p:nvSpPr>
        <p:spPr/>
        <p:txBody>
          <a:bodyPr>
            <a:normAutofit/>
          </a:bodyPr>
          <a:lstStyle/>
          <a:p>
            <a:pPr algn="ctr"/>
            <a:r>
              <a:rPr lang="en-GB" sz="5000" b="1" dirty="0">
                <a:solidFill>
                  <a:schemeClr val="bg1"/>
                </a:solidFill>
              </a:rPr>
              <a:t>Why this?</a:t>
            </a:r>
          </a:p>
        </p:txBody>
      </p:sp>
      <p:sp>
        <p:nvSpPr>
          <p:cNvPr id="3" name="Content Placeholder 2">
            <a:extLst>
              <a:ext uri="{FF2B5EF4-FFF2-40B4-BE49-F238E27FC236}">
                <a16:creationId xmlns:a16="http://schemas.microsoft.com/office/drawing/2014/main" id="{B288EFDC-FAEF-954F-BDF4-7FAC3CD11D3D}"/>
              </a:ext>
            </a:extLst>
          </p:cNvPr>
          <p:cNvSpPr>
            <a:spLocks noGrp="1"/>
          </p:cNvSpPr>
          <p:nvPr>
            <p:ph idx="1"/>
          </p:nvPr>
        </p:nvSpPr>
        <p:spPr/>
        <p:txBody>
          <a:bodyPr/>
          <a:lstStyle/>
          <a:p>
            <a:pPr marL="0" indent="0">
              <a:buNone/>
            </a:pPr>
            <a:r>
              <a:rPr lang="en-GB" dirty="0">
                <a:solidFill>
                  <a:schemeClr val="bg1"/>
                </a:solidFill>
              </a:rPr>
              <a:t>I was surprised!</a:t>
            </a:r>
          </a:p>
          <a:p>
            <a:pPr marL="0" indent="0">
              <a:buNone/>
            </a:pPr>
            <a:endParaRPr lang="en-GB" dirty="0">
              <a:solidFill>
                <a:schemeClr val="bg1"/>
              </a:solidFill>
            </a:endParaRPr>
          </a:p>
          <a:p>
            <a:pPr marL="0" indent="0">
              <a:buNone/>
            </a:pPr>
            <a:r>
              <a:rPr lang="en-GB" dirty="0">
                <a:solidFill>
                  <a:schemeClr val="bg1"/>
                </a:solidFill>
              </a:rPr>
              <a:t>Maybe they can’t learn to take perspective.</a:t>
            </a:r>
          </a:p>
          <a:p>
            <a:pPr marL="0" indent="0">
              <a:buNone/>
            </a:pPr>
            <a:endParaRPr lang="en-GB" dirty="0">
              <a:solidFill>
                <a:schemeClr val="bg1"/>
              </a:solidFill>
            </a:endParaRPr>
          </a:p>
          <a:p>
            <a:pPr marL="0" indent="0">
              <a:buNone/>
            </a:pPr>
            <a:r>
              <a:rPr lang="en-GB" dirty="0">
                <a:solidFill>
                  <a:schemeClr val="bg1"/>
                </a:solidFill>
              </a:rPr>
              <a:t>Maybe they did rely on perspective-taking for the little success they had but the search for good clues was simply too cognitively demanding.</a:t>
            </a:r>
          </a:p>
          <a:p>
            <a:pPr marL="0" indent="0">
              <a:buNone/>
            </a:pPr>
            <a:endParaRPr lang="en-GB" dirty="0">
              <a:solidFill>
                <a:schemeClr val="bg1"/>
              </a:solidFill>
            </a:endParaRPr>
          </a:p>
          <a:p>
            <a:pPr marL="0" indent="0">
              <a:buNone/>
            </a:pPr>
            <a:r>
              <a:rPr lang="en-GB" dirty="0">
                <a:solidFill>
                  <a:schemeClr val="bg1"/>
                </a:solidFill>
              </a:rPr>
              <a:t>What if we try to help them as much as we can? </a:t>
            </a:r>
            <a:r>
              <a:rPr lang="en-GB" dirty="0">
                <a:solidFill>
                  <a:schemeClr val="bg1"/>
                </a:solidFill>
                <a:sym typeface="Wingdings" pitchFamily="2" charset="2"/>
              </a:rPr>
              <a:t> Experiment 2!</a:t>
            </a:r>
            <a:endParaRPr lang="en-GB" dirty="0">
              <a:solidFill>
                <a:schemeClr val="bg1"/>
              </a:solidFill>
            </a:endParaRPr>
          </a:p>
        </p:txBody>
      </p:sp>
    </p:spTree>
    <p:extLst>
      <p:ext uri="{BB962C8B-B14F-4D97-AF65-F5344CB8AC3E}">
        <p14:creationId xmlns:p14="http://schemas.microsoft.com/office/powerpoint/2010/main" val="1169124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71FD4-A3CC-7C47-B2CC-ACE49541804E}"/>
              </a:ext>
            </a:extLst>
          </p:cNvPr>
          <p:cNvSpPr>
            <a:spLocks noGrp="1"/>
          </p:cNvSpPr>
          <p:nvPr>
            <p:ph type="title"/>
          </p:nvPr>
        </p:nvSpPr>
        <p:spPr/>
        <p:txBody>
          <a:bodyPr>
            <a:normAutofit/>
          </a:bodyPr>
          <a:lstStyle/>
          <a:p>
            <a:pPr algn="ctr"/>
            <a:r>
              <a:rPr lang="en-GB" sz="5000" b="1" dirty="0">
                <a:solidFill>
                  <a:schemeClr val="bg1"/>
                </a:solidFill>
              </a:rPr>
              <a:t>Experiment 2: Setup</a:t>
            </a:r>
          </a:p>
        </p:txBody>
      </p:sp>
      <p:sp>
        <p:nvSpPr>
          <p:cNvPr id="3" name="Content Placeholder 2">
            <a:extLst>
              <a:ext uri="{FF2B5EF4-FFF2-40B4-BE49-F238E27FC236}">
                <a16:creationId xmlns:a16="http://schemas.microsoft.com/office/drawing/2014/main" id="{8105CA96-57EB-7947-821D-533D7E5F9D5C}"/>
              </a:ext>
            </a:extLst>
          </p:cNvPr>
          <p:cNvSpPr>
            <a:spLocks noGrp="1"/>
          </p:cNvSpPr>
          <p:nvPr>
            <p:ph idx="1"/>
          </p:nvPr>
        </p:nvSpPr>
        <p:spPr/>
        <p:txBody>
          <a:bodyPr/>
          <a:lstStyle/>
          <a:p>
            <a:pPr marL="0" indent="0">
              <a:buNone/>
            </a:pPr>
            <a:r>
              <a:rPr lang="en-GB" dirty="0">
                <a:solidFill>
                  <a:schemeClr val="bg1"/>
                </a:solidFill>
              </a:rPr>
              <a:t>Basically the same except we tried to go all out on the help.</a:t>
            </a:r>
          </a:p>
          <a:p>
            <a:pPr marL="0" indent="0">
              <a:buNone/>
            </a:pPr>
            <a:endParaRPr lang="en-GB" dirty="0">
              <a:solidFill>
                <a:schemeClr val="bg1"/>
              </a:solidFill>
            </a:endParaRPr>
          </a:p>
          <a:p>
            <a:pPr marL="0" indent="0">
              <a:buNone/>
            </a:pPr>
            <a:r>
              <a:rPr lang="en-GB" dirty="0">
                <a:solidFill>
                  <a:schemeClr val="bg1"/>
                </a:solidFill>
              </a:rPr>
              <a:t>Richer feedback and easier targets.</a:t>
            </a:r>
          </a:p>
        </p:txBody>
      </p:sp>
      <p:pic>
        <p:nvPicPr>
          <p:cNvPr id="4" name="Picture 3">
            <a:extLst>
              <a:ext uri="{FF2B5EF4-FFF2-40B4-BE49-F238E27FC236}">
                <a16:creationId xmlns:a16="http://schemas.microsoft.com/office/drawing/2014/main" id="{537441C1-67AA-524C-969F-CD7FE79AE406}"/>
              </a:ext>
            </a:extLst>
          </p:cNvPr>
          <p:cNvPicPr/>
          <p:nvPr/>
        </p:nvPicPr>
        <p:blipFill rotWithShape="1">
          <a:blip r:embed="rId3">
            <a:extLst>
              <a:ext uri="{28A0092B-C50C-407E-A947-70E740481C1C}">
                <a14:useLocalDpi xmlns:a14="http://schemas.microsoft.com/office/drawing/2010/main" val="0"/>
              </a:ext>
            </a:extLst>
          </a:blip>
          <a:srcRect t="6453" b="11817"/>
          <a:stretch/>
        </p:blipFill>
        <p:spPr bwMode="auto">
          <a:xfrm>
            <a:off x="2528048" y="1690688"/>
            <a:ext cx="7005758" cy="4486275"/>
          </a:xfrm>
          <a:prstGeom prst="rect">
            <a:avLst/>
          </a:prstGeom>
          <a:ln>
            <a:noFill/>
          </a:ln>
          <a:extLst>
            <a:ext uri="{53640926-AAD7-44d8-BBD7-CCE9431645EC}">
              <a14:shadowObscured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cid="http://schemas.microsoft.com/office/word/2016/wordml/cid"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 xmlns:mo="http://schemas.microsoft.com/office/mac/office/2008/main" xmlns:mv="urn:schemas-microsoft-com:mac:vml" xmlns:o="urn:schemas-microsoft-com:office:office" xmlns:v="urn:schemas-microsoft-com:vml" xmlns:w10="urn:schemas-microsoft-com:office:word" xmlns:w="http://schemas.openxmlformats.org/wordprocessingml/2006/main" xmlns:a14="http://schemas.microsoft.com/office/drawing/2010/main" xmlns:lc="http://schemas.openxmlformats.org/drawingml/2006/lockedCanvas"/>
            </a:ext>
          </a:extLst>
        </p:spPr>
      </p:pic>
    </p:spTree>
    <p:extLst>
      <p:ext uri="{BB962C8B-B14F-4D97-AF65-F5344CB8AC3E}">
        <p14:creationId xmlns:p14="http://schemas.microsoft.com/office/powerpoint/2010/main" val="291917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AFA03-3272-F142-B318-4E3D2B9DAD2A}"/>
              </a:ext>
            </a:extLst>
          </p:cNvPr>
          <p:cNvSpPr>
            <a:spLocks noGrp="1"/>
          </p:cNvSpPr>
          <p:nvPr>
            <p:ph type="title"/>
          </p:nvPr>
        </p:nvSpPr>
        <p:spPr/>
        <p:txBody>
          <a:bodyPr>
            <a:normAutofit/>
          </a:bodyPr>
          <a:lstStyle/>
          <a:p>
            <a:pPr algn="ctr"/>
            <a:r>
              <a:rPr lang="en-GB" sz="5000" b="1" dirty="0">
                <a:solidFill>
                  <a:schemeClr val="bg1"/>
                </a:solidFill>
              </a:rPr>
              <a:t>Experiment 2: Results</a:t>
            </a:r>
          </a:p>
        </p:txBody>
      </p:sp>
      <p:pic>
        <p:nvPicPr>
          <p:cNvPr id="4" name="Picture 3">
            <a:extLst>
              <a:ext uri="{FF2B5EF4-FFF2-40B4-BE49-F238E27FC236}">
                <a16:creationId xmlns:a16="http://schemas.microsoft.com/office/drawing/2014/main" id="{5CEC3B08-B9E2-4941-9CC3-6A7B46EB52D5}"/>
              </a:ext>
            </a:extLst>
          </p:cNvPr>
          <p:cNvPicPr/>
          <p:nvPr/>
        </p:nvPicPr>
        <p:blipFill>
          <a:blip r:embed="rId3">
            <a:extLst>
              <a:ext uri="{28A0092B-C50C-407E-A947-70E740481C1C}">
                <a14:useLocalDpi xmlns:a14="http://schemas.microsoft.com/office/drawing/2010/main" val="0"/>
              </a:ext>
            </a:extLst>
          </a:blip>
          <a:stretch>
            <a:fillRect/>
          </a:stretch>
        </p:blipFill>
        <p:spPr>
          <a:xfrm>
            <a:off x="2933700" y="1690688"/>
            <a:ext cx="6324600" cy="4802187"/>
          </a:xfrm>
          <a:prstGeom prst="rect">
            <a:avLst/>
          </a:prstGeom>
        </p:spPr>
      </p:pic>
      <p:pic>
        <p:nvPicPr>
          <p:cNvPr id="5" name="Picture 4">
            <a:extLst>
              <a:ext uri="{FF2B5EF4-FFF2-40B4-BE49-F238E27FC236}">
                <a16:creationId xmlns:a16="http://schemas.microsoft.com/office/drawing/2014/main" id="{67421EDA-8D8E-3C45-8D3A-2D1FAD993D53}"/>
              </a:ext>
            </a:extLst>
          </p:cNvPr>
          <p:cNvPicPr/>
          <p:nvPr/>
        </p:nvPicPr>
        <p:blipFill>
          <a:blip r:embed="rId4">
            <a:extLst>
              <a:ext uri="{28A0092B-C50C-407E-A947-70E740481C1C}">
                <a14:useLocalDpi xmlns:a14="http://schemas.microsoft.com/office/drawing/2010/main" val="0"/>
              </a:ext>
            </a:extLst>
          </a:blip>
          <a:stretch>
            <a:fillRect/>
          </a:stretch>
        </p:blipFill>
        <p:spPr>
          <a:xfrm>
            <a:off x="1409700" y="1690688"/>
            <a:ext cx="9372600" cy="4802186"/>
          </a:xfrm>
          <a:prstGeom prst="rect">
            <a:avLst/>
          </a:prstGeom>
        </p:spPr>
      </p:pic>
    </p:spTree>
    <p:extLst>
      <p:ext uri="{BB962C8B-B14F-4D97-AF65-F5344CB8AC3E}">
        <p14:creationId xmlns:p14="http://schemas.microsoft.com/office/powerpoint/2010/main" val="1346323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C0DE-24F1-FA49-A3AE-BFB5A630B5E3}"/>
              </a:ext>
            </a:extLst>
          </p:cNvPr>
          <p:cNvSpPr>
            <a:spLocks noGrp="1"/>
          </p:cNvSpPr>
          <p:nvPr>
            <p:ph type="title"/>
          </p:nvPr>
        </p:nvSpPr>
        <p:spPr/>
        <p:txBody>
          <a:bodyPr>
            <a:normAutofit/>
          </a:bodyPr>
          <a:lstStyle/>
          <a:p>
            <a:pPr algn="ctr"/>
            <a:r>
              <a:rPr lang="en-GB" sz="5000" b="1" dirty="0">
                <a:solidFill>
                  <a:schemeClr val="bg1"/>
                </a:solidFill>
              </a:rPr>
              <a:t>Interpretation</a:t>
            </a:r>
          </a:p>
        </p:txBody>
      </p:sp>
      <p:sp>
        <p:nvSpPr>
          <p:cNvPr id="3" name="Content Placeholder 2">
            <a:extLst>
              <a:ext uri="{FF2B5EF4-FFF2-40B4-BE49-F238E27FC236}">
                <a16:creationId xmlns:a16="http://schemas.microsoft.com/office/drawing/2014/main" id="{77397634-F5E4-7E48-94E0-FD1E15D5D808}"/>
              </a:ext>
            </a:extLst>
          </p:cNvPr>
          <p:cNvSpPr>
            <a:spLocks noGrp="1"/>
          </p:cNvSpPr>
          <p:nvPr>
            <p:ph idx="1"/>
          </p:nvPr>
        </p:nvSpPr>
        <p:spPr/>
        <p:txBody>
          <a:bodyPr/>
          <a:lstStyle/>
          <a:p>
            <a:pPr marL="0" indent="0">
              <a:buNone/>
            </a:pPr>
            <a:r>
              <a:rPr lang="en-GB" dirty="0">
                <a:solidFill>
                  <a:schemeClr val="bg1"/>
                </a:solidFill>
              </a:rPr>
              <a:t>Something seemed to make a difference in Experiment 2. </a:t>
            </a:r>
          </a:p>
          <a:p>
            <a:pPr marL="0" indent="0">
              <a:buNone/>
            </a:pPr>
            <a:endParaRPr lang="en-GB" dirty="0">
              <a:solidFill>
                <a:schemeClr val="bg1"/>
              </a:solidFill>
            </a:endParaRPr>
          </a:p>
          <a:p>
            <a:pPr marL="0" indent="0">
              <a:buNone/>
            </a:pPr>
            <a:r>
              <a:rPr lang="en-GB" dirty="0">
                <a:solidFill>
                  <a:schemeClr val="bg1"/>
                </a:solidFill>
              </a:rPr>
              <a:t>What and why?</a:t>
            </a:r>
          </a:p>
          <a:p>
            <a:pPr marL="0" indent="0">
              <a:buNone/>
            </a:pPr>
            <a:endParaRPr lang="en-GB" dirty="0">
              <a:solidFill>
                <a:schemeClr val="bg1"/>
              </a:solidFill>
            </a:endParaRPr>
          </a:p>
          <a:p>
            <a:pPr marL="0" indent="0">
              <a:buNone/>
            </a:pPr>
            <a:r>
              <a:rPr lang="en-GB" i="1" dirty="0">
                <a:solidFill>
                  <a:schemeClr val="bg1"/>
                </a:solidFill>
              </a:rPr>
              <a:t>Active </a:t>
            </a:r>
            <a:r>
              <a:rPr lang="en-US" i="1" dirty="0">
                <a:solidFill>
                  <a:schemeClr val="bg1"/>
                </a:solidFill>
              </a:rPr>
              <a:t>perspective-taking is cognitively demanding and that the extent to which people can deploy it spontaneously in audience design is limited.</a:t>
            </a:r>
            <a:r>
              <a:rPr lang="da-DK" i="1" dirty="0">
                <a:solidFill>
                  <a:schemeClr val="bg1"/>
                </a:solidFill>
                <a:effectLst/>
              </a:rPr>
              <a:t> </a:t>
            </a:r>
            <a:endParaRPr lang="en-GB" i="1" dirty="0">
              <a:solidFill>
                <a:schemeClr val="bg1"/>
              </a:solidFill>
            </a:endParaRPr>
          </a:p>
          <a:p>
            <a:pPr marL="0" indent="0">
              <a:buNone/>
            </a:pPr>
            <a:endParaRPr lang="en-GB" dirty="0">
              <a:solidFill>
                <a:schemeClr val="bg1"/>
              </a:solidFill>
            </a:endParaRPr>
          </a:p>
        </p:txBody>
      </p:sp>
    </p:spTree>
    <p:extLst>
      <p:ext uri="{BB962C8B-B14F-4D97-AF65-F5344CB8AC3E}">
        <p14:creationId xmlns:p14="http://schemas.microsoft.com/office/powerpoint/2010/main" val="36578096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59DDB-AB54-E34D-8859-A724C22274A4}"/>
              </a:ext>
            </a:extLst>
          </p:cNvPr>
          <p:cNvSpPr>
            <a:spLocks noGrp="1"/>
          </p:cNvSpPr>
          <p:nvPr>
            <p:ph type="title"/>
          </p:nvPr>
        </p:nvSpPr>
        <p:spPr/>
        <p:txBody>
          <a:bodyPr>
            <a:normAutofit/>
          </a:bodyPr>
          <a:lstStyle/>
          <a:p>
            <a:r>
              <a:rPr lang="en-GB" sz="5000" b="1" dirty="0">
                <a:solidFill>
                  <a:schemeClr val="bg1"/>
                </a:solidFill>
              </a:rPr>
              <a:t>So how do we succeed in real life?</a:t>
            </a:r>
          </a:p>
        </p:txBody>
      </p:sp>
      <p:sp>
        <p:nvSpPr>
          <p:cNvPr id="3" name="Content Placeholder 2">
            <a:extLst>
              <a:ext uri="{FF2B5EF4-FFF2-40B4-BE49-F238E27FC236}">
                <a16:creationId xmlns:a16="http://schemas.microsoft.com/office/drawing/2014/main" id="{BB070EEA-0A05-094E-A2F9-7D493B244664}"/>
              </a:ext>
            </a:extLst>
          </p:cNvPr>
          <p:cNvSpPr>
            <a:spLocks noGrp="1"/>
          </p:cNvSpPr>
          <p:nvPr>
            <p:ph idx="1"/>
          </p:nvPr>
        </p:nvSpPr>
        <p:spPr/>
        <p:txBody>
          <a:bodyPr>
            <a:normAutofit/>
          </a:bodyPr>
          <a:lstStyle/>
          <a:p>
            <a:pPr marL="0" indent="0">
              <a:buNone/>
            </a:pPr>
            <a:r>
              <a:rPr lang="en-US" dirty="0">
                <a:solidFill>
                  <a:schemeClr val="bg1"/>
                </a:solidFill>
              </a:rPr>
              <a:t>This was of course very constrained and controlled – in real life, we have both context and often interaction history to help us. I did this on purpose.</a:t>
            </a:r>
          </a:p>
          <a:p>
            <a:pPr marL="0" indent="0">
              <a:buNone/>
            </a:pPr>
            <a:endParaRPr lang="en-US" dirty="0">
              <a:solidFill>
                <a:schemeClr val="bg1"/>
              </a:solidFill>
            </a:endParaRPr>
          </a:p>
          <a:p>
            <a:pPr marL="0" indent="0">
              <a:buNone/>
            </a:pPr>
            <a:r>
              <a:rPr lang="en-US" dirty="0">
                <a:solidFill>
                  <a:schemeClr val="bg1"/>
                </a:solidFill>
              </a:rPr>
              <a:t>Recall the two theoretical positions?</a:t>
            </a:r>
          </a:p>
          <a:p>
            <a:pPr marL="0" indent="0">
              <a:buNone/>
            </a:pPr>
            <a:endParaRPr lang="en-US" dirty="0">
              <a:solidFill>
                <a:schemeClr val="bg1"/>
              </a:solidFill>
            </a:endParaRPr>
          </a:p>
          <a:p>
            <a:pPr marL="0" indent="0">
              <a:buNone/>
            </a:pPr>
            <a:r>
              <a:rPr lang="en-US" dirty="0">
                <a:solidFill>
                  <a:schemeClr val="bg1"/>
                </a:solidFill>
              </a:rPr>
              <a:t>It’s not obvious which one is supported.</a:t>
            </a:r>
          </a:p>
          <a:p>
            <a:pPr marL="0" indent="0">
              <a:buNone/>
            </a:pPr>
            <a:endParaRPr lang="en-US" dirty="0">
              <a:solidFill>
                <a:schemeClr val="bg1"/>
              </a:solidFill>
            </a:endParaRPr>
          </a:p>
          <a:p>
            <a:pPr marL="0" indent="0">
              <a:buNone/>
            </a:pPr>
            <a:r>
              <a:rPr lang="en-US" dirty="0">
                <a:solidFill>
                  <a:schemeClr val="bg1"/>
                </a:solidFill>
              </a:rPr>
              <a:t>In fact, two conclusions are possible.</a:t>
            </a:r>
            <a:endParaRPr lang="da-DK" dirty="0">
              <a:solidFill>
                <a:schemeClr val="bg1"/>
              </a:solidFill>
              <a:effectLst/>
            </a:endParaRPr>
          </a:p>
        </p:txBody>
      </p:sp>
    </p:spTree>
    <p:extLst>
      <p:ext uri="{BB962C8B-B14F-4D97-AF65-F5344CB8AC3E}">
        <p14:creationId xmlns:p14="http://schemas.microsoft.com/office/powerpoint/2010/main" val="1920452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2044C-1259-9C43-AF24-AC786D1B9F0B}"/>
              </a:ext>
            </a:extLst>
          </p:cNvPr>
          <p:cNvSpPr>
            <a:spLocks noGrp="1"/>
          </p:cNvSpPr>
          <p:nvPr>
            <p:ph type="title"/>
          </p:nvPr>
        </p:nvSpPr>
        <p:spPr/>
        <p:txBody>
          <a:bodyPr>
            <a:normAutofit/>
          </a:bodyPr>
          <a:lstStyle/>
          <a:p>
            <a:pPr algn="ctr"/>
            <a:r>
              <a:rPr lang="en-GB" sz="5000" b="1" dirty="0">
                <a:solidFill>
                  <a:schemeClr val="bg1"/>
                </a:solidFill>
              </a:rPr>
              <a:t>Outstanding questions</a:t>
            </a:r>
          </a:p>
        </p:txBody>
      </p:sp>
      <p:sp>
        <p:nvSpPr>
          <p:cNvPr id="3" name="Content Placeholder 2">
            <a:extLst>
              <a:ext uri="{FF2B5EF4-FFF2-40B4-BE49-F238E27FC236}">
                <a16:creationId xmlns:a16="http://schemas.microsoft.com/office/drawing/2014/main" id="{B7BAE751-6137-AC4F-943C-ACE74C2CD1E7}"/>
              </a:ext>
            </a:extLst>
          </p:cNvPr>
          <p:cNvSpPr>
            <a:spLocks noGrp="1"/>
          </p:cNvSpPr>
          <p:nvPr>
            <p:ph idx="1"/>
          </p:nvPr>
        </p:nvSpPr>
        <p:spPr/>
        <p:txBody>
          <a:bodyPr>
            <a:normAutofit lnSpcReduction="10000"/>
          </a:bodyPr>
          <a:lstStyle/>
          <a:p>
            <a:pPr marL="0" indent="0">
              <a:buNone/>
            </a:pPr>
            <a:r>
              <a:rPr lang="en-GB" dirty="0">
                <a:solidFill>
                  <a:schemeClr val="bg1"/>
                </a:solidFill>
              </a:rPr>
              <a:t>What exactly made the difference in Experiment 2? Just clue word frequency?</a:t>
            </a:r>
          </a:p>
          <a:p>
            <a:pPr marL="0" indent="0">
              <a:buNone/>
            </a:pPr>
            <a:endParaRPr lang="en-GB" dirty="0">
              <a:solidFill>
                <a:schemeClr val="bg1"/>
              </a:solidFill>
            </a:endParaRPr>
          </a:p>
          <a:p>
            <a:pPr marL="0" indent="0">
              <a:buNone/>
            </a:pPr>
            <a:r>
              <a:rPr lang="en-GB" dirty="0">
                <a:solidFill>
                  <a:schemeClr val="bg1"/>
                </a:solidFill>
              </a:rPr>
              <a:t>Can you actually strip away </a:t>
            </a:r>
            <a:r>
              <a:rPr lang="en-GB" i="1" dirty="0">
                <a:solidFill>
                  <a:schemeClr val="bg1"/>
                </a:solidFill>
              </a:rPr>
              <a:t>all </a:t>
            </a:r>
            <a:r>
              <a:rPr lang="en-GB" dirty="0">
                <a:solidFill>
                  <a:schemeClr val="bg1"/>
                </a:solidFill>
              </a:rPr>
              <a:t>context? Even here, they had still seen each other and they were also in a university setting in a British-American popular culture (they used this a fair bit). They also very eagerly used interaction history when they could.</a:t>
            </a:r>
          </a:p>
          <a:p>
            <a:pPr marL="0" indent="0">
              <a:buNone/>
            </a:pPr>
            <a:endParaRPr lang="en-GB" dirty="0">
              <a:solidFill>
                <a:schemeClr val="bg1"/>
              </a:solidFill>
            </a:endParaRPr>
          </a:p>
          <a:p>
            <a:pPr marL="0" indent="0">
              <a:buNone/>
            </a:pPr>
            <a:r>
              <a:rPr lang="en-GB" dirty="0">
                <a:solidFill>
                  <a:schemeClr val="bg1"/>
                </a:solidFill>
              </a:rPr>
              <a:t>Individual differences in perspective-taking? Why are some people better at this kind of game than others?</a:t>
            </a:r>
          </a:p>
        </p:txBody>
      </p:sp>
    </p:spTree>
    <p:extLst>
      <p:ext uri="{BB962C8B-B14F-4D97-AF65-F5344CB8AC3E}">
        <p14:creationId xmlns:p14="http://schemas.microsoft.com/office/powerpoint/2010/main" val="1110568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5052C-7976-A14E-B76D-0C50F23F03B9}"/>
              </a:ext>
            </a:extLst>
          </p:cNvPr>
          <p:cNvSpPr>
            <a:spLocks noGrp="1"/>
          </p:cNvSpPr>
          <p:nvPr>
            <p:ph type="title"/>
          </p:nvPr>
        </p:nvSpPr>
        <p:spPr/>
        <p:txBody>
          <a:bodyPr>
            <a:normAutofit/>
          </a:bodyPr>
          <a:lstStyle/>
          <a:p>
            <a:pPr algn="ctr"/>
            <a:r>
              <a:rPr lang="en-GB" sz="5000" b="1" dirty="0">
                <a:solidFill>
                  <a:schemeClr val="bg1"/>
                </a:solidFill>
              </a:rPr>
              <a:t>Language is ambiguous</a:t>
            </a:r>
          </a:p>
        </p:txBody>
      </p:sp>
      <p:sp>
        <p:nvSpPr>
          <p:cNvPr id="3" name="Content Placeholder 2">
            <a:extLst>
              <a:ext uri="{FF2B5EF4-FFF2-40B4-BE49-F238E27FC236}">
                <a16:creationId xmlns:a16="http://schemas.microsoft.com/office/drawing/2014/main" id="{6CA20D64-06D0-134B-8EA7-E1732833D5D7}"/>
              </a:ext>
            </a:extLst>
          </p:cNvPr>
          <p:cNvSpPr>
            <a:spLocks noGrp="1"/>
          </p:cNvSpPr>
          <p:nvPr>
            <p:ph idx="1"/>
          </p:nvPr>
        </p:nvSpPr>
        <p:spPr/>
        <p:txBody>
          <a:bodyPr>
            <a:normAutofit/>
          </a:bodyPr>
          <a:lstStyle/>
          <a:p>
            <a:pPr marL="0" indent="0" algn="ctr">
              <a:buNone/>
            </a:pPr>
            <a:endParaRPr lang="en-GB" dirty="0">
              <a:solidFill>
                <a:schemeClr val="bg1"/>
              </a:solidFill>
            </a:endParaRPr>
          </a:p>
          <a:p>
            <a:pPr marL="0" indent="0" algn="ctr">
              <a:buNone/>
            </a:pPr>
            <a:r>
              <a:rPr lang="en-GB" dirty="0">
                <a:solidFill>
                  <a:schemeClr val="bg1"/>
                </a:solidFill>
              </a:rPr>
              <a:t>‘Where is the post office?’</a:t>
            </a:r>
          </a:p>
          <a:p>
            <a:pPr marL="0" indent="0" algn="ctr">
              <a:buNone/>
            </a:pPr>
            <a:endParaRPr lang="en-GB" dirty="0">
              <a:solidFill>
                <a:schemeClr val="bg1"/>
              </a:solidFill>
            </a:endParaRPr>
          </a:p>
          <a:p>
            <a:pPr marL="0" indent="0" algn="ctr">
              <a:buNone/>
            </a:pPr>
            <a:endParaRPr lang="en-GB" dirty="0">
              <a:solidFill>
                <a:schemeClr val="bg1"/>
              </a:solidFill>
            </a:endParaRPr>
          </a:p>
          <a:p>
            <a:pPr marL="0" indent="0" algn="ctr">
              <a:buNone/>
            </a:pPr>
            <a:r>
              <a:rPr lang="en-GB" dirty="0">
                <a:solidFill>
                  <a:schemeClr val="bg1"/>
                </a:solidFill>
              </a:rPr>
              <a:t>’At least you’re not complaining about it’</a:t>
            </a:r>
          </a:p>
          <a:p>
            <a:pPr marL="0" indent="0" algn="ctr">
              <a:buNone/>
            </a:pPr>
            <a:endParaRPr lang="en-GB" dirty="0">
              <a:solidFill>
                <a:schemeClr val="bg1"/>
              </a:solidFill>
            </a:endParaRPr>
          </a:p>
          <a:p>
            <a:pPr marL="0" indent="0" algn="ctr">
              <a:buNone/>
            </a:pPr>
            <a:endParaRPr lang="en-GB" dirty="0">
              <a:solidFill>
                <a:schemeClr val="bg1"/>
              </a:solidFill>
            </a:endParaRPr>
          </a:p>
          <a:p>
            <a:pPr marL="0" indent="0" algn="ctr">
              <a:buNone/>
            </a:pPr>
            <a:r>
              <a:rPr lang="en-GB" dirty="0">
                <a:solidFill>
                  <a:schemeClr val="bg1"/>
                </a:solidFill>
              </a:rPr>
              <a:t>‘He’s a bastard’</a:t>
            </a:r>
          </a:p>
        </p:txBody>
      </p:sp>
    </p:spTree>
    <p:extLst>
      <p:ext uri="{BB962C8B-B14F-4D97-AF65-F5344CB8AC3E}">
        <p14:creationId xmlns:p14="http://schemas.microsoft.com/office/powerpoint/2010/main" val="12114941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7AAAF-C0DB-0447-A65F-83E970856A23}"/>
              </a:ext>
            </a:extLst>
          </p:cNvPr>
          <p:cNvSpPr>
            <a:spLocks noGrp="1"/>
          </p:cNvSpPr>
          <p:nvPr>
            <p:ph type="title"/>
          </p:nvPr>
        </p:nvSpPr>
        <p:spPr/>
        <p:txBody>
          <a:bodyPr>
            <a:normAutofit/>
          </a:bodyPr>
          <a:lstStyle/>
          <a:p>
            <a:pPr algn="ctr"/>
            <a:r>
              <a:rPr lang="en-GB" sz="5000" b="1" dirty="0">
                <a:solidFill>
                  <a:schemeClr val="bg1"/>
                </a:solidFill>
              </a:rPr>
              <a:t>So how do we do it?</a:t>
            </a:r>
          </a:p>
        </p:txBody>
      </p:sp>
      <p:sp>
        <p:nvSpPr>
          <p:cNvPr id="3" name="Content Placeholder 2">
            <a:extLst>
              <a:ext uri="{FF2B5EF4-FFF2-40B4-BE49-F238E27FC236}">
                <a16:creationId xmlns:a16="http://schemas.microsoft.com/office/drawing/2014/main" id="{6D8DECB2-D615-F147-8B78-5A9A455C3AFD}"/>
              </a:ext>
            </a:extLst>
          </p:cNvPr>
          <p:cNvSpPr>
            <a:spLocks noGrp="1"/>
          </p:cNvSpPr>
          <p:nvPr>
            <p:ph idx="1"/>
          </p:nvPr>
        </p:nvSpPr>
        <p:spPr/>
        <p:txBody>
          <a:bodyPr>
            <a:normAutofit/>
          </a:bodyPr>
          <a:lstStyle/>
          <a:p>
            <a:pPr marL="0" indent="0">
              <a:buNone/>
            </a:pPr>
            <a:r>
              <a:rPr lang="en-GB" dirty="0">
                <a:solidFill>
                  <a:schemeClr val="bg1"/>
                </a:solidFill>
              </a:rPr>
              <a:t>Controversial!</a:t>
            </a:r>
          </a:p>
          <a:p>
            <a:pPr marL="0" indent="0">
              <a:buNone/>
            </a:pPr>
            <a:endParaRPr lang="en-GB" dirty="0">
              <a:solidFill>
                <a:schemeClr val="bg1"/>
              </a:solidFill>
            </a:endParaRPr>
          </a:p>
          <a:p>
            <a:pPr marL="0" indent="0">
              <a:buNone/>
            </a:pPr>
            <a:r>
              <a:rPr lang="en-GB" b="1" dirty="0">
                <a:solidFill>
                  <a:schemeClr val="bg1"/>
                </a:solidFill>
              </a:rPr>
              <a:t>One extreme</a:t>
            </a:r>
            <a:r>
              <a:rPr lang="en-GB" dirty="0">
                <a:solidFill>
                  <a:schemeClr val="bg1"/>
                </a:solidFill>
              </a:rPr>
              <a:t>: Mainly through interaction and alignment, only using mental models to repair.</a:t>
            </a:r>
          </a:p>
          <a:p>
            <a:pPr marL="0" indent="0">
              <a:buNone/>
            </a:pPr>
            <a:endParaRPr lang="en-GB" dirty="0">
              <a:solidFill>
                <a:schemeClr val="bg1"/>
              </a:solidFill>
            </a:endParaRPr>
          </a:p>
          <a:p>
            <a:pPr marL="0" indent="0">
              <a:buNone/>
            </a:pPr>
            <a:r>
              <a:rPr lang="en-GB" b="1" dirty="0">
                <a:solidFill>
                  <a:schemeClr val="bg1"/>
                </a:solidFill>
              </a:rPr>
              <a:t>Another extreme</a:t>
            </a:r>
            <a:r>
              <a:rPr lang="en-GB" dirty="0">
                <a:solidFill>
                  <a:schemeClr val="bg1"/>
                </a:solidFill>
              </a:rPr>
              <a:t>: Mainly through simulating other people’s mental states.</a:t>
            </a:r>
          </a:p>
          <a:p>
            <a:pPr marL="0" indent="0">
              <a:buNone/>
            </a:pPr>
            <a:endParaRPr lang="en-GB" dirty="0">
              <a:solidFill>
                <a:schemeClr val="bg1"/>
              </a:solidFill>
            </a:endParaRPr>
          </a:p>
          <a:p>
            <a:pPr marL="0" indent="0">
              <a:buNone/>
            </a:pPr>
            <a:r>
              <a:rPr lang="en-GB" dirty="0">
                <a:solidFill>
                  <a:schemeClr val="bg1"/>
                </a:solidFill>
              </a:rPr>
              <a:t>Not only theoretical reasons to be confused, also empirical reasons...</a:t>
            </a:r>
          </a:p>
        </p:txBody>
      </p:sp>
    </p:spTree>
    <p:extLst>
      <p:ext uri="{BB962C8B-B14F-4D97-AF65-F5344CB8AC3E}">
        <p14:creationId xmlns:p14="http://schemas.microsoft.com/office/powerpoint/2010/main" val="1818055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C162A-C51F-A54C-B00C-EA4F2620E253}"/>
              </a:ext>
            </a:extLst>
          </p:cNvPr>
          <p:cNvSpPr>
            <a:spLocks noGrp="1"/>
          </p:cNvSpPr>
          <p:nvPr>
            <p:ph type="title"/>
          </p:nvPr>
        </p:nvSpPr>
        <p:spPr/>
        <p:txBody>
          <a:bodyPr>
            <a:normAutofit/>
          </a:bodyPr>
          <a:lstStyle/>
          <a:p>
            <a:pPr algn="ctr"/>
            <a:r>
              <a:rPr lang="en-GB" sz="5000" b="1" dirty="0">
                <a:solidFill>
                  <a:schemeClr val="bg1"/>
                </a:solidFill>
              </a:rPr>
              <a:t>Previous studies</a:t>
            </a:r>
          </a:p>
        </p:txBody>
      </p:sp>
      <p:sp>
        <p:nvSpPr>
          <p:cNvPr id="3" name="Content Placeholder 2">
            <a:extLst>
              <a:ext uri="{FF2B5EF4-FFF2-40B4-BE49-F238E27FC236}">
                <a16:creationId xmlns:a16="http://schemas.microsoft.com/office/drawing/2014/main" id="{8AD36CA1-0F8B-6A4E-914C-E9AD38A804C3}"/>
              </a:ext>
            </a:extLst>
          </p:cNvPr>
          <p:cNvSpPr>
            <a:spLocks noGrp="1"/>
          </p:cNvSpPr>
          <p:nvPr>
            <p:ph idx="1"/>
          </p:nvPr>
        </p:nvSpPr>
        <p:spPr/>
        <p:txBody>
          <a:bodyPr>
            <a:normAutofit/>
          </a:bodyPr>
          <a:lstStyle/>
          <a:p>
            <a:pPr marL="0" indent="0">
              <a:buNone/>
            </a:pPr>
            <a:r>
              <a:rPr lang="en-GB" dirty="0">
                <a:solidFill>
                  <a:schemeClr val="bg1"/>
                </a:solidFill>
              </a:rPr>
              <a:t>Visual world eye-tracking, </a:t>
            </a:r>
          </a:p>
          <a:p>
            <a:pPr marL="0" indent="0">
              <a:buNone/>
            </a:pPr>
            <a:r>
              <a:rPr lang="en-GB" dirty="0">
                <a:solidFill>
                  <a:schemeClr val="bg1"/>
                </a:solidFill>
              </a:rPr>
              <a:t>collaboration games, etc.</a:t>
            </a:r>
          </a:p>
          <a:p>
            <a:pPr marL="0" indent="0">
              <a:buNone/>
            </a:pPr>
            <a:endParaRPr lang="en-GB" dirty="0">
              <a:solidFill>
                <a:schemeClr val="bg1"/>
              </a:solidFill>
            </a:endParaRPr>
          </a:p>
          <a:p>
            <a:pPr marL="0" indent="0">
              <a:buNone/>
            </a:pPr>
            <a:r>
              <a:rPr lang="en-GB" dirty="0">
                <a:solidFill>
                  <a:schemeClr val="bg1"/>
                </a:solidFill>
              </a:rPr>
              <a:t>Some show ability to take </a:t>
            </a:r>
          </a:p>
          <a:p>
            <a:pPr marL="0" indent="0">
              <a:buNone/>
            </a:pPr>
            <a:r>
              <a:rPr lang="en-GB" dirty="0">
                <a:solidFill>
                  <a:schemeClr val="bg1"/>
                </a:solidFill>
              </a:rPr>
              <a:t>perspective, some show </a:t>
            </a:r>
          </a:p>
          <a:p>
            <a:pPr marL="0" indent="0">
              <a:buNone/>
            </a:pPr>
            <a:r>
              <a:rPr lang="en-GB" dirty="0">
                <a:solidFill>
                  <a:schemeClr val="bg1"/>
                </a:solidFill>
              </a:rPr>
              <a:t>surprising egocentricity.</a:t>
            </a:r>
          </a:p>
          <a:p>
            <a:pPr marL="0" indent="0">
              <a:buNone/>
            </a:pPr>
            <a:endParaRPr lang="en-GB" dirty="0">
              <a:solidFill>
                <a:schemeClr val="bg1"/>
              </a:solidFill>
            </a:endParaRPr>
          </a:p>
          <a:p>
            <a:pPr marL="0" indent="0">
              <a:buNone/>
            </a:pPr>
            <a:r>
              <a:rPr lang="en-GB" dirty="0">
                <a:solidFill>
                  <a:schemeClr val="bg1"/>
                </a:solidFill>
              </a:rPr>
              <a:t>Some methodological issues.</a:t>
            </a:r>
          </a:p>
        </p:txBody>
      </p:sp>
      <p:pic>
        <p:nvPicPr>
          <p:cNvPr id="5" name="Picture 4">
            <a:extLst>
              <a:ext uri="{FF2B5EF4-FFF2-40B4-BE49-F238E27FC236}">
                <a16:creationId xmlns:a16="http://schemas.microsoft.com/office/drawing/2014/main" id="{3B7A92DF-F6A5-F54B-A8ED-04299AC045ED}"/>
              </a:ext>
            </a:extLst>
          </p:cNvPr>
          <p:cNvPicPr>
            <a:picLocks noChangeAspect="1"/>
          </p:cNvPicPr>
          <p:nvPr/>
        </p:nvPicPr>
        <p:blipFill>
          <a:blip r:embed="rId3"/>
          <a:stretch>
            <a:fillRect/>
          </a:stretch>
        </p:blipFill>
        <p:spPr>
          <a:xfrm>
            <a:off x="5848349" y="1582076"/>
            <a:ext cx="5967413" cy="4459950"/>
          </a:xfrm>
          <a:prstGeom prst="rect">
            <a:avLst/>
          </a:prstGeom>
        </p:spPr>
      </p:pic>
      <p:sp>
        <p:nvSpPr>
          <p:cNvPr id="6" name="TextBox 5">
            <a:extLst>
              <a:ext uri="{FF2B5EF4-FFF2-40B4-BE49-F238E27FC236}">
                <a16:creationId xmlns:a16="http://schemas.microsoft.com/office/drawing/2014/main" id="{94BDDCEF-9065-3C4A-86B0-766313F58B84}"/>
              </a:ext>
            </a:extLst>
          </p:cNvPr>
          <p:cNvSpPr txBox="1"/>
          <p:nvPr/>
        </p:nvSpPr>
        <p:spPr>
          <a:xfrm>
            <a:off x="7267573" y="6196013"/>
            <a:ext cx="3128963" cy="369332"/>
          </a:xfrm>
          <a:prstGeom prst="rect">
            <a:avLst/>
          </a:prstGeom>
          <a:noFill/>
        </p:spPr>
        <p:txBody>
          <a:bodyPr wrap="square" rtlCol="0">
            <a:spAutoFit/>
          </a:bodyPr>
          <a:lstStyle/>
          <a:p>
            <a:pPr algn="ctr"/>
            <a:r>
              <a:rPr lang="en-GB" i="1" dirty="0">
                <a:solidFill>
                  <a:schemeClr val="bg1"/>
                </a:solidFill>
              </a:rPr>
              <a:t>‘Pick up the big duck’</a:t>
            </a:r>
          </a:p>
        </p:txBody>
      </p:sp>
    </p:spTree>
    <p:extLst>
      <p:ext uri="{BB962C8B-B14F-4D97-AF65-F5344CB8AC3E}">
        <p14:creationId xmlns:p14="http://schemas.microsoft.com/office/powerpoint/2010/main" val="2898550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FEA5A-C9DB-4B40-80BF-998ADC372F8A}"/>
              </a:ext>
            </a:extLst>
          </p:cNvPr>
          <p:cNvSpPr>
            <a:spLocks noGrp="1"/>
          </p:cNvSpPr>
          <p:nvPr>
            <p:ph type="title"/>
          </p:nvPr>
        </p:nvSpPr>
        <p:spPr/>
        <p:txBody>
          <a:bodyPr>
            <a:normAutofit/>
          </a:bodyPr>
          <a:lstStyle/>
          <a:p>
            <a:pPr algn="ctr"/>
            <a:r>
              <a:rPr lang="en-GB" sz="5000" b="1" dirty="0">
                <a:solidFill>
                  <a:schemeClr val="bg1"/>
                </a:solidFill>
              </a:rPr>
              <a:t>My study</a:t>
            </a:r>
          </a:p>
        </p:txBody>
      </p:sp>
      <p:sp>
        <p:nvSpPr>
          <p:cNvPr id="3" name="Content Placeholder 2">
            <a:extLst>
              <a:ext uri="{FF2B5EF4-FFF2-40B4-BE49-F238E27FC236}">
                <a16:creationId xmlns:a16="http://schemas.microsoft.com/office/drawing/2014/main" id="{168E5610-28FA-A940-80FE-C332B861AA8A}"/>
              </a:ext>
            </a:extLst>
          </p:cNvPr>
          <p:cNvSpPr>
            <a:spLocks noGrp="1"/>
          </p:cNvSpPr>
          <p:nvPr>
            <p:ph idx="1"/>
          </p:nvPr>
        </p:nvSpPr>
        <p:spPr/>
        <p:txBody>
          <a:bodyPr>
            <a:normAutofit/>
          </a:bodyPr>
          <a:lstStyle/>
          <a:p>
            <a:pPr marL="0" indent="0">
              <a:buNone/>
            </a:pPr>
            <a:r>
              <a:rPr lang="en-GB" dirty="0">
                <a:solidFill>
                  <a:schemeClr val="bg1"/>
                </a:solidFill>
              </a:rPr>
              <a:t>A word guessing game!</a:t>
            </a:r>
          </a:p>
          <a:p>
            <a:pPr marL="0" indent="0">
              <a:buNone/>
            </a:pPr>
            <a:r>
              <a:rPr lang="en-GB" dirty="0">
                <a:solidFill>
                  <a:schemeClr val="bg1"/>
                </a:solidFill>
              </a:rPr>
              <a:t>Control the common ground better than in visual world paradigm.</a:t>
            </a:r>
          </a:p>
          <a:p>
            <a:pPr marL="0" indent="0">
              <a:buNone/>
            </a:pPr>
            <a:r>
              <a:rPr lang="en-GB" dirty="0">
                <a:solidFill>
                  <a:schemeClr val="bg1"/>
                </a:solidFill>
              </a:rPr>
              <a:t>No repeated “topics of conversation” – every trial is a new problem.</a:t>
            </a:r>
          </a:p>
          <a:p>
            <a:pPr marL="0" indent="0">
              <a:buNone/>
            </a:pPr>
            <a:r>
              <a:rPr lang="en-GB" dirty="0">
                <a:solidFill>
                  <a:schemeClr val="bg1"/>
                </a:solidFill>
              </a:rPr>
              <a:t>Restrict other ways of succeeding.</a:t>
            </a:r>
          </a:p>
          <a:p>
            <a:pPr marL="0" indent="0">
              <a:buNone/>
            </a:pPr>
            <a:r>
              <a:rPr lang="en-GB" dirty="0">
                <a:solidFill>
                  <a:schemeClr val="bg1"/>
                </a:solidFill>
              </a:rPr>
              <a:t>Compare symmetric and asymmetric situations.</a:t>
            </a:r>
          </a:p>
          <a:p>
            <a:pPr marL="0" indent="0">
              <a:buNone/>
            </a:pPr>
            <a:r>
              <a:rPr lang="en-GB" dirty="0">
                <a:solidFill>
                  <a:schemeClr val="bg1"/>
                </a:solidFill>
              </a:rPr>
              <a:t>Only success on asymmetric trials is actually evidence of perspective-taking.</a:t>
            </a:r>
          </a:p>
        </p:txBody>
      </p:sp>
    </p:spTree>
    <p:extLst>
      <p:ext uri="{BB962C8B-B14F-4D97-AF65-F5344CB8AC3E}">
        <p14:creationId xmlns:p14="http://schemas.microsoft.com/office/powerpoint/2010/main" val="3551019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D9332-03FF-0343-A3A9-A2C79DE26615}"/>
              </a:ext>
            </a:extLst>
          </p:cNvPr>
          <p:cNvSpPr>
            <a:spLocks noGrp="1"/>
          </p:cNvSpPr>
          <p:nvPr>
            <p:ph type="title"/>
          </p:nvPr>
        </p:nvSpPr>
        <p:spPr/>
        <p:txBody>
          <a:bodyPr>
            <a:normAutofit/>
          </a:bodyPr>
          <a:lstStyle/>
          <a:p>
            <a:pPr algn="ctr"/>
            <a:r>
              <a:rPr lang="en-GB" sz="5000" b="1" dirty="0">
                <a:solidFill>
                  <a:schemeClr val="bg1"/>
                </a:solidFill>
              </a:rPr>
              <a:t>Important concepts &amp; operationalising</a:t>
            </a:r>
          </a:p>
        </p:txBody>
      </p:sp>
      <p:sp>
        <p:nvSpPr>
          <p:cNvPr id="3" name="Content Placeholder 2">
            <a:extLst>
              <a:ext uri="{FF2B5EF4-FFF2-40B4-BE49-F238E27FC236}">
                <a16:creationId xmlns:a16="http://schemas.microsoft.com/office/drawing/2014/main" id="{919ADC0E-9754-7F45-9645-C00355023740}"/>
              </a:ext>
            </a:extLst>
          </p:cNvPr>
          <p:cNvSpPr>
            <a:spLocks noGrp="1"/>
          </p:cNvSpPr>
          <p:nvPr>
            <p:ph idx="1"/>
          </p:nvPr>
        </p:nvSpPr>
        <p:spPr/>
        <p:txBody>
          <a:bodyPr>
            <a:normAutofit/>
          </a:bodyPr>
          <a:lstStyle/>
          <a:p>
            <a:pPr marL="0" indent="0" algn="ctr">
              <a:buNone/>
            </a:pPr>
            <a:r>
              <a:rPr lang="en-GB" dirty="0">
                <a:solidFill>
                  <a:schemeClr val="bg1"/>
                </a:solidFill>
              </a:rPr>
              <a:t>Symmetry</a:t>
            </a:r>
          </a:p>
          <a:p>
            <a:pPr marL="0" indent="0" algn="ctr">
              <a:buNone/>
            </a:pPr>
            <a:endParaRPr lang="en-GB" dirty="0">
              <a:solidFill>
                <a:schemeClr val="bg1"/>
              </a:solidFill>
            </a:endParaRPr>
          </a:p>
          <a:p>
            <a:pPr marL="0" indent="0" algn="ctr">
              <a:buNone/>
            </a:pPr>
            <a:r>
              <a:rPr lang="en-GB" dirty="0">
                <a:solidFill>
                  <a:schemeClr val="bg1"/>
                </a:solidFill>
              </a:rPr>
              <a:t>Egocentric and allocentric salience</a:t>
            </a:r>
          </a:p>
        </p:txBody>
      </p:sp>
      <p:pic>
        <p:nvPicPr>
          <p:cNvPr id="5" name="Picture 4">
            <a:extLst>
              <a:ext uri="{FF2B5EF4-FFF2-40B4-BE49-F238E27FC236}">
                <a16:creationId xmlns:a16="http://schemas.microsoft.com/office/drawing/2014/main" id="{B91AE67A-7872-6944-BC50-B380771DFD60}"/>
              </a:ext>
            </a:extLst>
          </p:cNvPr>
          <p:cNvPicPr>
            <a:picLocks noChangeAspect="1"/>
          </p:cNvPicPr>
          <p:nvPr/>
        </p:nvPicPr>
        <p:blipFill>
          <a:blip r:embed="rId3"/>
          <a:stretch>
            <a:fillRect/>
          </a:stretch>
        </p:blipFill>
        <p:spPr>
          <a:xfrm>
            <a:off x="3048000" y="1825625"/>
            <a:ext cx="6096000" cy="3657600"/>
          </a:xfrm>
          <a:prstGeom prst="rect">
            <a:avLst/>
          </a:prstGeom>
        </p:spPr>
      </p:pic>
      <p:pic>
        <p:nvPicPr>
          <p:cNvPr id="9" name="Picture 8">
            <a:extLst>
              <a:ext uri="{FF2B5EF4-FFF2-40B4-BE49-F238E27FC236}">
                <a16:creationId xmlns:a16="http://schemas.microsoft.com/office/drawing/2014/main" id="{5BECDB14-959D-B349-915E-20591701FF18}"/>
              </a:ext>
            </a:extLst>
          </p:cNvPr>
          <p:cNvPicPr>
            <a:picLocks noChangeAspect="1"/>
          </p:cNvPicPr>
          <p:nvPr/>
        </p:nvPicPr>
        <p:blipFill>
          <a:blip r:embed="rId4"/>
          <a:stretch>
            <a:fillRect/>
          </a:stretch>
        </p:blipFill>
        <p:spPr>
          <a:xfrm>
            <a:off x="3048000" y="1749424"/>
            <a:ext cx="6096000" cy="3993013"/>
          </a:xfrm>
          <a:prstGeom prst="rect">
            <a:avLst/>
          </a:prstGeom>
        </p:spPr>
      </p:pic>
    </p:spTree>
    <p:extLst>
      <p:ext uri="{BB962C8B-B14F-4D97-AF65-F5344CB8AC3E}">
        <p14:creationId xmlns:p14="http://schemas.microsoft.com/office/powerpoint/2010/main" val="3199466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D4196-11A6-A445-8926-8418620149DE}"/>
              </a:ext>
            </a:extLst>
          </p:cNvPr>
          <p:cNvSpPr>
            <a:spLocks noGrp="1"/>
          </p:cNvSpPr>
          <p:nvPr>
            <p:ph type="title"/>
          </p:nvPr>
        </p:nvSpPr>
        <p:spPr/>
        <p:txBody>
          <a:bodyPr>
            <a:normAutofit/>
          </a:bodyPr>
          <a:lstStyle/>
          <a:p>
            <a:pPr algn="ctr"/>
            <a:r>
              <a:rPr lang="en-GB" sz="5000" b="1" dirty="0">
                <a:solidFill>
                  <a:schemeClr val="bg1"/>
                </a:solidFill>
              </a:rPr>
              <a:t>Experiment 1: Setup</a:t>
            </a:r>
          </a:p>
        </p:txBody>
      </p:sp>
      <p:pic>
        <p:nvPicPr>
          <p:cNvPr id="4" name="Picture 3">
            <a:extLst>
              <a:ext uri="{FF2B5EF4-FFF2-40B4-BE49-F238E27FC236}">
                <a16:creationId xmlns:a16="http://schemas.microsoft.com/office/drawing/2014/main" id="{16122E6E-D40D-7E4F-89F1-F5D36C05B07F}"/>
              </a:ext>
            </a:extLst>
          </p:cNvPr>
          <p:cNvPicPr/>
          <p:nvPr/>
        </p:nvPicPr>
        <p:blipFill rotWithShape="1">
          <a:blip r:embed="rId3">
            <a:extLst>
              <a:ext uri="{28A0092B-C50C-407E-A947-70E740481C1C}">
                <a14:useLocalDpi xmlns:a14="http://schemas.microsoft.com/office/drawing/2010/main" val="0"/>
              </a:ext>
            </a:extLst>
          </a:blip>
          <a:srcRect b="8652"/>
          <a:stretch/>
        </p:blipFill>
        <p:spPr bwMode="auto">
          <a:xfrm>
            <a:off x="5802366" y="1967731"/>
            <a:ext cx="5943600" cy="4072255"/>
          </a:xfrm>
          <a:prstGeom prst="rect">
            <a:avLst/>
          </a:prstGeom>
          <a:ln>
            <a:noFill/>
          </a:ln>
          <a:extLst>
            <a:ext uri="{53640926-AAD7-44d8-BBD7-CCE9431645EC}">
              <a14:shadowObscured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cid="http://schemas.microsoft.com/office/word/2016/wordml/cid"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 xmlns:mo="http://schemas.microsoft.com/office/mac/office/2008/main" xmlns:mv="urn:schemas-microsoft-com:mac:vml" xmlns:o="urn:schemas-microsoft-com:office:office" xmlns:v="urn:schemas-microsoft-com:vml" xmlns:w10="urn:schemas-microsoft-com:office:word" xmlns:w="http://schemas.openxmlformats.org/wordprocessingml/2006/main" xmlns:a14="http://schemas.microsoft.com/office/drawing/2010/main" xmlns:lc="http://schemas.openxmlformats.org/drawingml/2006/lockedCanvas"/>
            </a:ext>
          </a:extLst>
        </p:spPr>
      </p:pic>
      <p:sp>
        <p:nvSpPr>
          <p:cNvPr id="6" name="TextBox 5">
            <a:extLst>
              <a:ext uri="{FF2B5EF4-FFF2-40B4-BE49-F238E27FC236}">
                <a16:creationId xmlns:a16="http://schemas.microsoft.com/office/drawing/2014/main" id="{66CC7DE1-0BBE-A747-97A4-3DA10F91E358}"/>
              </a:ext>
            </a:extLst>
          </p:cNvPr>
          <p:cNvSpPr txBox="1"/>
          <p:nvPr/>
        </p:nvSpPr>
        <p:spPr>
          <a:xfrm>
            <a:off x="717497" y="1754911"/>
            <a:ext cx="4968929" cy="4524315"/>
          </a:xfrm>
          <a:prstGeom prst="rect">
            <a:avLst/>
          </a:prstGeom>
          <a:noFill/>
        </p:spPr>
        <p:txBody>
          <a:bodyPr wrap="square" rtlCol="0">
            <a:spAutoFit/>
          </a:bodyPr>
          <a:lstStyle/>
          <a:p>
            <a:r>
              <a:rPr lang="en-GB" sz="2400" dirty="0">
                <a:solidFill>
                  <a:schemeClr val="bg1"/>
                </a:solidFill>
              </a:rPr>
              <a:t>Half the targets were symmetric and half asymmetric</a:t>
            </a:r>
          </a:p>
          <a:p>
            <a:endParaRPr lang="en-GB" sz="2400" dirty="0">
              <a:solidFill>
                <a:schemeClr val="bg1"/>
              </a:solidFill>
            </a:endParaRPr>
          </a:p>
          <a:p>
            <a:r>
              <a:rPr lang="en-GB" sz="2400" dirty="0">
                <a:solidFill>
                  <a:schemeClr val="bg1"/>
                </a:solidFill>
              </a:rPr>
              <a:t>As much time as they wanted</a:t>
            </a:r>
          </a:p>
          <a:p>
            <a:endParaRPr lang="en-GB" sz="2400" dirty="0">
              <a:solidFill>
                <a:schemeClr val="bg1"/>
              </a:solidFill>
            </a:endParaRPr>
          </a:p>
          <a:p>
            <a:r>
              <a:rPr lang="en-GB" sz="2400" dirty="0">
                <a:solidFill>
                  <a:schemeClr val="bg1"/>
                </a:solidFill>
              </a:rPr>
              <a:t>120 target words (approx. one hour)</a:t>
            </a:r>
          </a:p>
          <a:p>
            <a:endParaRPr lang="en-GB" sz="2400" dirty="0">
              <a:solidFill>
                <a:schemeClr val="bg1"/>
              </a:solidFill>
            </a:endParaRPr>
          </a:p>
          <a:p>
            <a:r>
              <a:rPr lang="en-GB" sz="2400" dirty="0">
                <a:solidFill>
                  <a:schemeClr val="bg1"/>
                </a:solidFill>
              </a:rPr>
              <a:t>Feedback</a:t>
            </a:r>
          </a:p>
          <a:p>
            <a:endParaRPr lang="en-GB" sz="2400" dirty="0">
              <a:solidFill>
                <a:schemeClr val="bg1"/>
              </a:solidFill>
            </a:endParaRPr>
          </a:p>
          <a:p>
            <a:r>
              <a:rPr lang="en-GB" sz="2400" dirty="0">
                <a:solidFill>
                  <a:schemeClr val="bg1"/>
                </a:solidFill>
              </a:rPr>
              <a:t>Main measures: </a:t>
            </a:r>
          </a:p>
          <a:p>
            <a:r>
              <a:rPr lang="en-GB" sz="2400" dirty="0">
                <a:solidFill>
                  <a:schemeClr val="bg1"/>
                </a:solidFill>
              </a:rPr>
              <a:t>1. Success</a:t>
            </a:r>
          </a:p>
          <a:p>
            <a:r>
              <a:rPr lang="en-GB" sz="2400" dirty="0">
                <a:solidFill>
                  <a:schemeClr val="bg1"/>
                </a:solidFill>
              </a:rPr>
              <a:t>2. Backward association strength</a:t>
            </a:r>
          </a:p>
        </p:txBody>
      </p:sp>
    </p:spTree>
    <p:extLst>
      <p:ext uri="{BB962C8B-B14F-4D97-AF65-F5344CB8AC3E}">
        <p14:creationId xmlns:p14="http://schemas.microsoft.com/office/powerpoint/2010/main" val="3167640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D4196-11A6-A445-8926-8418620149DE}"/>
              </a:ext>
            </a:extLst>
          </p:cNvPr>
          <p:cNvSpPr>
            <a:spLocks noGrp="1"/>
          </p:cNvSpPr>
          <p:nvPr>
            <p:ph type="title"/>
          </p:nvPr>
        </p:nvSpPr>
        <p:spPr/>
        <p:txBody>
          <a:bodyPr>
            <a:normAutofit/>
          </a:bodyPr>
          <a:lstStyle/>
          <a:p>
            <a:pPr algn="ctr"/>
            <a:r>
              <a:rPr lang="en-GB" sz="5000" b="1" dirty="0">
                <a:solidFill>
                  <a:schemeClr val="bg1"/>
                </a:solidFill>
              </a:rPr>
              <a:t>Let’s try it out!</a:t>
            </a:r>
          </a:p>
        </p:txBody>
      </p:sp>
      <p:sp>
        <p:nvSpPr>
          <p:cNvPr id="3" name="TextBox 2">
            <a:extLst>
              <a:ext uri="{FF2B5EF4-FFF2-40B4-BE49-F238E27FC236}">
                <a16:creationId xmlns:a16="http://schemas.microsoft.com/office/drawing/2014/main" id="{3B76441F-24AE-0149-9867-E6BF2523A110}"/>
              </a:ext>
            </a:extLst>
          </p:cNvPr>
          <p:cNvSpPr txBox="1"/>
          <p:nvPr/>
        </p:nvSpPr>
        <p:spPr>
          <a:xfrm>
            <a:off x="3640359" y="1986455"/>
            <a:ext cx="4911281" cy="523220"/>
          </a:xfrm>
          <a:prstGeom prst="rect">
            <a:avLst/>
          </a:prstGeom>
          <a:noFill/>
        </p:spPr>
        <p:txBody>
          <a:bodyPr wrap="none" rtlCol="0">
            <a:spAutoFit/>
          </a:bodyPr>
          <a:lstStyle/>
          <a:p>
            <a:pPr algn="ctr"/>
            <a:r>
              <a:rPr lang="en-GB" sz="2800" dirty="0">
                <a:solidFill>
                  <a:schemeClr val="bg1"/>
                </a:solidFill>
              </a:rPr>
              <a:t>What would be a good clue for…</a:t>
            </a:r>
          </a:p>
        </p:txBody>
      </p:sp>
      <p:sp>
        <p:nvSpPr>
          <p:cNvPr id="5" name="TextBox 4">
            <a:extLst>
              <a:ext uri="{FF2B5EF4-FFF2-40B4-BE49-F238E27FC236}">
                <a16:creationId xmlns:a16="http://schemas.microsoft.com/office/drawing/2014/main" id="{8F3FE717-DE02-8940-A868-33C12B5798C5}"/>
              </a:ext>
            </a:extLst>
          </p:cNvPr>
          <p:cNvSpPr txBox="1"/>
          <p:nvPr/>
        </p:nvSpPr>
        <p:spPr>
          <a:xfrm>
            <a:off x="5416967" y="3429000"/>
            <a:ext cx="1358064" cy="769441"/>
          </a:xfrm>
          <a:prstGeom prst="rect">
            <a:avLst/>
          </a:prstGeom>
          <a:noFill/>
        </p:spPr>
        <p:txBody>
          <a:bodyPr wrap="none" rtlCol="0">
            <a:spAutoFit/>
          </a:bodyPr>
          <a:lstStyle/>
          <a:p>
            <a:pPr algn="ctr"/>
            <a:r>
              <a:rPr lang="en-GB" sz="4400" dirty="0">
                <a:solidFill>
                  <a:schemeClr val="bg1"/>
                </a:solidFill>
              </a:rPr>
              <a:t>Dog?</a:t>
            </a:r>
          </a:p>
        </p:txBody>
      </p:sp>
      <p:sp>
        <p:nvSpPr>
          <p:cNvPr id="7" name="TextBox 6">
            <a:extLst>
              <a:ext uri="{FF2B5EF4-FFF2-40B4-BE49-F238E27FC236}">
                <a16:creationId xmlns:a16="http://schemas.microsoft.com/office/drawing/2014/main" id="{EADBD968-B056-F64A-A7A1-5A7EA9CD783C}"/>
              </a:ext>
            </a:extLst>
          </p:cNvPr>
          <p:cNvSpPr txBox="1"/>
          <p:nvPr/>
        </p:nvSpPr>
        <p:spPr>
          <a:xfrm>
            <a:off x="7847118" y="3044279"/>
            <a:ext cx="1784464" cy="769441"/>
          </a:xfrm>
          <a:prstGeom prst="rect">
            <a:avLst/>
          </a:prstGeom>
          <a:noFill/>
        </p:spPr>
        <p:txBody>
          <a:bodyPr wrap="none" rtlCol="0">
            <a:spAutoFit/>
          </a:bodyPr>
          <a:lstStyle/>
          <a:p>
            <a:pPr algn="ctr"/>
            <a:r>
              <a:rPr lang="en-GB" sz="4400" dirty="0">
                <a:solidFill>
                  <a:schemeClr val="bg1"/>
                </a:solidFill>
              </a:rPr>
              <a:t>Sense?</a:t>
            </a:r>
          </a:p>
        </p:txBody>
      </p:sp>
      <p:sp>
        <p:nvSpPr>
          <p:cNvPr id="8" name="TextBox 7">
            <a:extLst>
              <a:ext uri="{FF2B5EF4-FFF2-40B4-BE49-F238E27FC236}">
                <a16:creationId xmlns:a16="http://schemas.microsoft.com/office/drawing/2014/main" id="{D6E5533E-EFDE-974E-8796-D2C410D5F7A4}"/>
              </a:ext>
            </a:extLst>
          </p:cNvPr>
          <p:cNvSpPr txBox="1"/>
          <p:nvPr/>
        </p:nvSpPr>
        <p:spPr>
          <a:xfrm>
            <a:off x="1749972" y="4461641"/>
            <a:ext cx="1263936" cy="769441"/>
          </a:xfrm>
          <a:prstGeom prst="rect">
            <a:avLst/>
          </a:prstGeom>
          <a:noFill/>
        </p:spPr>
        <p:txBody>
          <a:bodyPr wrap="none" rtlCol="0">
            <a:spAutoFit/>
          </a:bodyPr>
          <a:lstStyle/>
          <a:p>
            <a:r>
              <a:rPr lang="en-GB" sz="4400" dirty="0">
                <a:solidFill>
                  <a:schemeClr val="bg1"/>
                </a:solidFill>
              </a:rPr>
              <a:t>Egg?</a:t>
            </a:r>
          </a:p>
        </p:txBody>
      </p:sp>
      <p:sp>
        <p:nvSpPr>
          <p:cNvPr id="9" name="TextBox 8">
            <a:extLst>
              <a:ext uri="{FF2B5EF4-FFF2-40B4-BE49-F238E27FC236}">
                <a16:creationId xmlns:a16="http://schemas.microsoft.com/office/drawing/2014/main" id="{3E8F5767-3190-CC40-88E0-AD28893E2D6C}"/>
              </a:ext>
            </a:extLst>
          </p:cNvPr>
          <p:cNvSpPr txBox="1"/>
          <p:nvPr/>
        </p:nvSpPr>
        <p:spPr>
          <a:xfrm>
            <a:off x="5871933" y="5099044"/>
            <a:ext cx="1806200" cy="769441"/>
          </a:xfrm>
          <a:prstGeom prst="rect">
            <a:avLst/>
          </a:prstGeom>
          <a:noFill/>
        </p:spPr>
        <p:txBody>
          <a:bodyPr wrap="none" rtlCol="0">
            <a:spAutoFit/>
          </a:bodyPr>
          <a:lstStyle/>
          <a:p>
            <a:pPr algn="ctr"/>
            <a:r>
              <a:rPr lang="en-GB" sz="4400" dirty="0">
                <a:solidFill>
                  <a:schemeClr val="bg1"/>
                </a:solidFill>
              </a:rPr>
              <a:t>Office?</a:t>
            </a:r>
          </a:p>
        </p:txBody>
      </p:sp>
      <p:sp>
        <p:nvSpPr>
          <p:cNvPr id="10" name="TextBox 9">
            <a:extLst>
              <a:ext uri="{FF2B5EF4-FFF2-40B4-BE49-F238E27FC236}">
                <a16:creationId xmlns:a16="http://schemas.microsoft.com/office/drawing/2014/main" id="{A8021FF4-DF67-4746-B470-1E682968F13D}"/>
              </a:ext>
            </a:extLst>
          </p:cNvPr>
          <p:cNvSpPr txBox="1"/>
          <p:nvPr/>
        </p:nvSpPr>
        <p:spPr>
          <a:xfrm>
            <a:off x="1148494" y="2805442"/>
            <a:ext cx="3239541" cy="769441"/>
          </a:xfrm>
          <a:prstGeom prst="rect">
            <a:avLst/>
          </a:prstGeom>
          <a:noFill/>
        </p:spPr>
        <p:txBody>
          <a:bodyPr wrap="none" rtlCol="0">
            <a:spAutoFit/>
          </a:bodyPr>
          <a:lstStyle/>
          <a:p>
            <a:pPr algn="ctr"/>
            <a:r>
              <a:rPr lang="en-GB" sz="4400" dirty="0">
                <a:solidFill>
                  <a:schemeClr val="bg1"/>
                </a:solidFill>
              </a:rPr>
              <a:t>Department?</a:t>
            </a:r>
          </a:p>
        </p:txBody>
      </p:sp>
    </p:spTree>
    <p:extLst>
      <p:ext uri="{BB962C8B-B14F-4D97-AF65-F5344CB8AC3E}">
        <p14:creationId xmlns:p14="http://schemas.microsoft.com/office/powerpoint/2010/main" val="414703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AE65A-1720-6147-8924-D2DA8A3B2821}"/>
              </a:ext>
            </a:extLst>
          </p:cNvPr>
          <p:cNvSpPr>
            <a:spLocks noGrp="1"/>
          </p:cNvSpPr>
          <p:nvPr>
            <p:ph type="title"/>
          </p:nvPr>
        </p:nvSpPr>
        <p:spPr/>
        <p:txBody>
          <a:bodyPr>
            <a:normAutofit/>
          </a:bodyPr>
          <a:lstStyle/>
          <a:p>
            <a:pPr algn="ctr"/>
            <a:r>
              <a:rPr lang="en-GB" sz="5000" b="1" dirty="0">
                <a:solidFill>
                  <a:schemeClr val="bg1"/>
                </a:solidFill>
              </a:rPr>
              <a:t>Experiment 1: Results</a:t>
            </a:r>
          </a:p>
        </p:txBody>
      </p:sp>
      <p:pic>
        <p:nvPicPr>
          <p:cNvPr id="5" name="Picture 4">
            <a:extLst>
              <a:ext uri="{FF2B5EF4-FFF2-40B4-BE49-F238E27FC236}">
                <a16:creationId xmlns:a16="http://schemas.microsoft.com/office/drawing/2014/main" id="{22840A20-29B5-164F-B7D4-A960162754B3}"/>
              </a:ext>
            </a:extLst>
          </p:cNvPr>
          <p:cNvPicPr/>
          <p:nvPr/>
        </p:nvPicPr>
        <p:blipFill>
          <a:blip r:embed="rId3">
            <a:extLst>
              <a:ext uri="{28A0092B-C50C-407E-A947-70E740481C1C}">
                <a14:useLocalDpi xmlns:a14="http://schemas.microsoft.com/office/drawing/2010/main" val="0"/>
              </a:ext>
            </a:extLst>
          </a:blip>
          <a:stretch>
            <a:fillRect/>
          </a:stretch>
        </p:blipFill>
        <p:spPr>
          <a:xfrm>
            <a:off x="1833282" y="1587594"/>
            <a:ext cx="8525435" cy="4364971"/>
          </a:xfrm>
          <a:prstGeom prst="rect">
            <a:avLst/>
          </a:prstGeom>
        </p:spPr>
      </p:pic>
      <p:graphicFrame>
        <p:nvGraphicFramePr>
          <p:cNvPr id="6" name="Table 5">
            <a:extLst>
              <a:ext uri="{FF2B5EF4-FFF2-40B4-BE49-F238E27FC236}">
                <a16:creationId xmlns:a16="http://schemas.microsoft.com/office/drawing/2014/main" id="{1A55D28D-A64C-CE47-9520-35DA352AC8E0}"/>
              </a:ext>
            </a:extLst>
          </p:cNvPr>
          <p:cNvGraphicFramePr>
            <a:graphicFrameLocks noGrp="1"/>
          </p:cNvGraphicFramePr>
          <p:nvPr>
            <p:extLst>
              <p:ext uri="{D42A27DB-BD31-4B8C-83A1-F6EECF244321}">
                <p14:modId xmlns:p14="http://schemas.microsoft.com/office/powerpoint/2010/main" val="1720515198"/>
              </p:ext>
            </p:extLst>
          </p:nvPr>
        </p:nvGraphicFramePr>
        <p:xfrm>
          <a:off x="2538351" y="1741648"/>
          <a:ext cx="7115298" cy="3821791"/>
        </p:xfrm>
        <a:graphic>
          <a:graphicData uri="http://schemas.openxmlformats.org/drawingml/2006/table">
            <a:tbl>
              <a:tblPr firstRow="1" bandRow="1">
                <a:tableStyleId>{5C22544A-7EE6-4342-B048-85BDC9FD1C3A}</a:tableStyleId>
              </a:tblPr>
              <a:tblGrid>
                <a:gridCol w="3557649">
                  <a:extLst>
                    <a:ext uri="{9D8B030D-6E8A-4147-A177-3AD203B41FA5}">
                      <a16:colId xmlns:a16="http://schemas.microsoft.com/office/drawing/2014/main" val="4012203532"/>
                    </a:ext>
                  </a:extLst>
                </a:gridCol>
                <a:gridCol w="3557649">
                  <a:extLst>
                    <a:ext uri="{9D8B030D-6E8A-4147-A177-3AD203B41FA5}">
                      <a16:colId xmlns:a16="http://schemas.microsoft.com/office/drawing/2014/main" val="2724633371"/>
                    </a:ext>
                  </a:extLst>
                </a:gridCol>
              </a:tblGrid>
              <a:tr h="755959">
                <a:tc>
                  <a:txBody>
                    <a:bodyPr/>
                    <a:lstStyle/>
                    <a:p>
                      <a:r>
                        <a:rPr lang="en-GB" dirty="0"/>
                        <a:t>Impressive</a:t>
                      </a:r>
                    </a:p>
                    <a:p>
                      <a:r>
                        <a:rPr lang="en-GB" dirty="0"/>
                        <a:t>(target – clue – guess)</a:t>
                      </a:r>
                    </a:p>
                  </a:txBody>
                  <a:tcPr/>
                </a:tc>
                <a:tc>
                  <a:txBody>
                    <a:bodyPr/>
                    <a:lstStyle/>
                    <a:p>
                      <a:r>
                        <a:rPr lang="en-GB" dirty="0"/>
                        <a:t>Not impressive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(target – clue – guess)</a:t>
                      </a:r>
                    </a:p>
                  </a:txBody>
                  <a:tcPr/>
                </a:tc>
                <a:extLst>
                  <a:ext uri="{0D108BD9-81ED-4DB2-BD59-A6C34878D82A}">
                    <a16:rowId xmlns:a16="http://schemas.microsoft.com/office/drawing/2014/main" val="1018998596"/>
                  </a:ext>
                </a:extLst>
              </a:tr>
              <a:tr h="437976">
                <a:tc>
                  <a:txBody>
                    <a:bodyPr/>
                    <a:lstStyle/>
                    <a:p>
                      <a:r>
                        <a:rPr lang="en-GB" dirty="0"/>
                        <a:t>Cave – spelunking – cave </a:t>
                      </a:r>
                    </a:p>
                  </a:txBody>
                  <a:tcPr/>
                </a:tc>
                <a:tc>
                  <a:txBody>
                    <a:bodyPr/>
                    <a:lstStyle/>
                    <a:p>
                      <a:r>
                        <a:rPr lang="en-GB" dirty="0"/>
                        <a:t>Cave – bat – man</a:t>
                      </a:r>
                    </a:p>
                  </a:txBody>
                  <a:tcPr/>
                </a:tc>
                <a:extLst>
                  <a:ext uri="{0D108BD9-81ED-4DB2-BD59-A6C34878D82A}">
                    <a16:rowId xmlns:a16="http://schemas.microsoft.com/office/drawing/2014/main" val="488525712"/>
                  </a:ext>
                </a:extLst>
              </a:tr>
              <a:tr h="437976">
                <a:tc>
                  <a:txBody>
                    <a:bodyPr/>
                    <a:lstStyle/>
                    <a:p>
                      <a:r>
                        <a:rPr lang="en-GB" dirty="0"/>
                        <a:t>Heart – cardiovascular – heart</a:t>
                      </a:r>
                    </a:p>
                  </a:txBody>
                  <a:tcPr/>
                </a:tc>
                <a:tc>
                  <a:txBody>
                    <a:bodyPr/>
                    <a:lstStyle/>
                    <a:p>
                      <a:r>
                        <a:rPr lang="en-GB" dirty="0"/>
                        <a:t>Heart – love – hate</a:t>
                      </a:r>
                    </a:p>
                  </a:txBody>
                  <a:tcPr/>
                </a:tc>
                <a:extLst>
                  <a:ext uri="{0D108BD9-81ED-4DB2-BD59-A6C34878D82A}">
                    <a16:rowId xmlns:a16="http://schemas.microsoft.com/office/drawing/2014/main" val="3750741498"/>
                  </a:ext>
                </a:extLst>
              </a:tr>
              <a:tr h="437976">
                <a:tc>
                  <a:txBody>
                    <a:bodyPr/>
                    <a:lstStyle/>
                    <a:p>
                      <a:r>
                        <a:rPr lang="en-GB" dirty="0"/>
                        <a:t>Door – handle – door </a:t>
                      </a:r>
                    </a:p>
                  </a:txBody>
                  <a:tcPr/>
                </a:tc>
                <a:tc>
                  <a:txBody>
                    <a:bodyPr/>
                    <a:lstStyle/>
                    <a:p>
                      <a:r>
                        <a:rPr lang="en-GB" dirty="0"/>
                        <a:t>Door – arch – nemesis </a:t>
                      </a:r>
                    </a:p>
                  </a:txBody>
                  <a:tcPr/>
                </a:tc>
                <a:extLst>
                  <a:ext uri="{0D108BD9-81ED-4DB2-BD59-A6C34878D82A}">
                    <a16:rowId xmlns:a16="http://schemas.microsoft.com/office/drawing/2014/main" val="3455254902"/>
                  </a:ext>
                </a:extLst>
              </a:tr>
              <a:tr h="437976">
                <a:tc>
                  <a:txBody>
                    <a:bodyPr/>
                    <a:lstStyle/>
                    <a:p>
                      <a:r>
                        <a:rPr lang="en-GB" dirty="0"/>
                        <a:t>Pig – oink – pig</a:t>
                      </a:r>
                    </a:p>
                  </a:txBody>
                  <a:tcPr/>
                </a:tc>
                <a:tc>
                  <a:txBody>
                    <a:bodyPr/>
                    <a:lstStyle/>
                    <a:p>
                      <a:r>
                        <a:rPr lang="en-GB" dirty="0"/>
                        <a:t>Pig – </a:t>
                      </a:r>
                      <a:r>
                        <a:rPr lang="en-GB" dirty="0" err="1"/>
                        <a:t>latin</a:t>
                      </a:r>
                      <a:r>
                        <a:rPr lang="en-GB" dirty="0"/>
                        <a:t> – classics </a:t>
                      </a:r>
                    </a:p>
                  </a:txBody>
                  <a:tcPr/>
                </a:tc>
                <a:extLst>
                  <a:ext uri="{0D108BD9-81ED-4DB2-BD59-A6C34878D82A}">
                    <a16:rowId xmlns:a16="http://schemas.microsoft.com/office/drawing/2014/main" val="1750197738"/>
                  </a:ext>
                </a:extLst>
              </a:tr>
              <a:tr h="437976">
                <a:tc>
                  <a:txBody>
                    <a:bodyPr/>
                    <a:lstStyle/>
                    <a:p>
                      <a:r>
                        <a:rPr lang="en-GB" dirty="0"/>
                        <a:t>Director – producer – director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Director – Spielberg – Steven </a:t>
                      </a:r>
                    </a:p>
                  </a:txBody>
                  <a:tcPr/>
                </a:tc>
                <a:extLst>
                  <a:ext uri="{0D108BD9-81ED-4DB2-BD59-A6C34878D82A}">
                    <a16:rowId xmlns:a16="http://schemas.microsoft.com/office/drawing/2014/main" val="907790162"/>
                  </a:ext>
                </a:extLst>
              </a:tr>
              <a:tr h="437976">
                <a:tc>
                  <a:txBody>
                    <a:bodyPr/>
                    <a:lstStyle/>
                    <a:p>
                      <a:r>
                        <a:rPr lang="en-GB" dirty="0"/>
                        <a:t>Pizza – Italian – pizza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Pizza – margherita – cocktail </a:t>
                      </a:r>
                    </a:p>
                  </a:txBody>
                  <a:tcPr/>
                </a:tc>
                <a:extLst>
                  <a:ext uri="{0D108BD9-81ED-4DB2-BD59-A6C34878D82A}">
                    <a16:rowId xmlns:a16="http://schemas.microsoft.com/office/drawing/2014/main" val="427735752"/>
                  </a:ext>
                </a:extLst>
              </a:tr>
              <a:tr h="437976">
                <a:tc>
                  <a:txBody>
                    <a:bodyPr/>
                    <a:lstStyle/>
                    <a:p>
                      <a:r>
                        <a:rPr lang="en-GB" dirty="0" err="1"/>
                        <a:t>Color</a:t>
                      </a:r>
                      <a:r>
                        <a:rPr lang="en-GB" dirty="0"/>
                        <a:t> – purple – </a:t>
                      </a:r>
                      <a:r>
                        <a:rPr lang="en-GB" dirty="0" err="1"/>
                        <a:t>color</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Color</a:t>
                      </a:r>
                      <a:r>
                        <a:rPr lang="en-GB" dirty="0"/>
                        <a:t> – rainbow – </a:t>
                      </a:r>
                      <a:r>
                        <a:rPr lang="en-GB" dirty="0" err="1"/>
                        <a:t>lgbtq</a:t>
                      </a:r>
                      <a:endParaRPr lang="en-GB" dirty="0"/>
                    </a:p>
                  </a:txBody>
                  <a:tcPr/>
                </a:tc>
                <a:extLst>
                  <a:ext uri="{0D108BD9-81ED-4DB2-BD59-A6C34878D82A}">
                    <a16:rowId xmlns:a16="http://schemas.microsoft.com/office/drawing/2014/main" val="1782757314"/>
                  </a:ext>
                </a:extLst>
              </a:tr>
            </a:tbl>
          </a:graphicData>
        </a:graphic>
      </p:graphicFrame>
      <p:pic>
        <p:nvPicPr>
          <p:cNvPr id="4" name="Picture 3">
            <a:extLst>
              <a:ext uri="{FF2B5EF4-FFF2-40B4-BE49-F238E27FC236}">
                <a16:creationId xmlns:a16="http://schemas.microsoft.com/office/drawing/2014/main" id="{E365C664-E81F-734B-9778-5514C6B39963}"/>
              </a:ext>
            </a:extLst>
          </p:cNvPr>
          <p:cNvPicPr/>
          <p:nvPr/>
        </p:nvPicPr>
        <p:blipFill>
          <a:blip r:embed="rId4">
            <a:extLst>
              <a:ext uri="{28A0092B-C50C-407E-A947-70E740481C1C}">
                <a14:useLocalDpi xmlns:a14="http://schemas.microsoft.com/office/drawing/2010/main" val="0"/>
              </a:ext>
            </a:extLst>
          </a:blip>
          <a:stretch>
            <a:fillRect/>
          </a:stretch>
        </p:blipFill>
        <p:spPr>
          <a:xfrm>
            <a:off x="2621198" y="1587593"/>
            <a:ext cx="6949604" cy="4905281"/>
          </a:xfrm>
          <a:prstGeom prst="rect">
            <a:avLst/>
          </a:prstGeom>
        </p:spPr>
      </p:pic>
    </p:spTree>
    <p:extLst>
      <p:ext uri="{BB962C8B-B14F-4D97-AF65-F5344CB8AC3E}">
        <p14:creationId xmlns:p14="http://schemas.microsoft.com/office/powerpoint/2010/main" val="1864166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2988</TotalTime>
  <Words>1988</Words>
  <Application>Microsoft Macintosh PowerPoint</Application>
  <PresentationFormat>Widescreen</PresentationFormat>
  <Paragraphs>180</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Are you thinking what I’m thinking?</vt:lpstr>
      <vt:lpstr>Language is ambiguous</vt:lpstr>
      <vt:lpstr>So how do we do it?</vt:lpstr>
      <vt:lpstr>Previous studies</vt:lpstr>
      <vt:lpstr>My study</vt:lpstr>
      <vt:lpstr>Important concepts &amp; operationalising</vt:lpstr>
      <vt:lpstr>Experiment 1: Setup</vt:lpstr>
      <vt:lpstr>Let’s try it out!</vt:lpstr>
      <vt:lpstr>Experiment 1: Results</vt:lpstr>
      <vt:lpstr>Why this?</vt:lpstr>
      <vt:lpstr>Experiment 2: Setup</vt:lpstr>
      <vt:lpstr>Experiment 2: Results</vt:lpstr>
      <vt:lpstr>Interpretation</vt:lpstr>
      <vt:lpstr>So how do we succeed in real life?</vt:lpstr>
      <vt:lpstr>Outstanding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 you thinking what I’m thinking?</dc:title>
  <dc:creator>Johanne Sofie Krog Nedergård</dc:creator>
  <cp:lastModifiedBy>Johanne Sofie Krog Nedergård</cp:lastModifiedBy>
  <cp:revision>29</cp:revision>
  <dcterms:created xsi:type="dcterms:W3CDTF">2019-11-12T11:19:37Z</dcterms:created>
  <dcterms:modified xsi:type="dcterms:W3CDTF">2019-12-09T20:39:47Z</dcterms:modified>
</cp:coreProperties>
</file>

<file path=docProps/thumbnail.jpeg>
</file>